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84" r:id="rId2"/>
  </p:sldMasterIdLst>
  <p:notesMasterIdLst>
    <p:notesMasterId r:id="rId33"/>
  </p:notesMasterIdLst>
  <p:handoutMasterIdLst>
    <p:handoutMasterId r:id="rId34"/>
  </p:handoutMasterIdLst>
  <p:sldIdLst>
    <p:sldId id="265" r:id="rId3"/>
    <p:sldId id="260" r:id="rId4"/>
    <p:sldId id="285" r:id="rId5"/>
    <p:sldId id="269" r:id="rId6"/>
    <p:sldId id="262" r:id="rId7"/>
    <p:sldId id="263" r:id="rId8"/>
    <p:sldId id="283" r:id="rId9"/>
    <p:sldId id="261" r:id="rId10"/>
    <p:sldId id="268" r:id="rId11"/>
    <p:sldId id="264" r:id="rId12"/>
    <p:sldId id="266" r:id="rId13"/>
    <p:sldId id="273" r:id="rId14"/>
    <p:sldId id="272" r:id="rId15"/>
    <p:sldId id="290" r:id="rId16"/>
    <p:sldId id="291" r:id="rId17"/>
    <p:sldId id="292" r:id="rId18"/>
    <p:sldId id="274" r:id="rId19"/>
    <p:sldId id="275" r:id="rId20"/>
    <p:sldId id="284" r:id="rId21"/>
    <p:sldId id="282" r:id="rId22"/>
    <p:sldId id="294" r:id="rId23"/>
    <p:sldId id="296" r:id="rId24"/>
    <p:sldId id="293" r:id="rId25"/>
    <p:sldId id="297" r:id="rId26"/>
    <p:sldId id="289" r:id="rId27"/>
    <p:sldId id="286" r:id="rId28"/>
    <p:sldId id="287" r:id="rId29"/>
    <p:sldId id="276" r:id="rId30"/>
    <p:sldId id="277" r:id="rId31"/>
    <p:sldId id="288" r:id="rId32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g6OZW9tKQUlws6IqLZWxxg==" hashData="7WzScnCXtwkQys4FpU6UJwV0yf/F0E6Xis04Kmkz3q0TZKAEpsrk0hAGLeZtjqxtY9UVXh4vuzwxyBg369Mji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CCFF"/>
    <a:srgbClr val="FFFF99"/>
    <a:srgbClr val="CCFFFF"/>
    <a:srgbClr val="FFCC99"/>
    <a:srgbClr val="FFCC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4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4" d="100"/>
          <a:sy n="44" d="100"/>
        </p:scale>
        <p:origin x="-2412" y="-108"/>
      </p:cViewPr>
      <p:guideLst>
        <p:guide orient="horz" pos="3130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8693"/>
          </a:xfrm>
          <a:prstGeom prst="rect">
            <a:avLst/>
          </a:prstGeom>
        </p:spPr>
        <p:txBody>
          <a:bodyPr vert="horz" lIns="95675" tIns="47838" rIns="95675" bIns="47838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9" y="0"/>
            <a:ext cx="2949787" cy="498693"/>
          </a:xfrm>
          <a:prstGeom prst="rect">
            <a:avLst/>
          </a:prstGeom>
        </p:spPr>
        <p:txBody>
          <a:bodyPr vert="horz" lIns="95675" tIns="47838" rIns="95675" bIns="47838" rtlCol="0"/>
          <a:lstStyle>
            <a:lvl1pPr algn="r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440647"/>
            <a:ext cx="2949787" cy="498691"/>
          </a:xfrm>
          <a:prstGeom prst="rect">
            <a:avLst/>
          </a:prstGeom>
        </p:spPr>
        <p:txBody>
          <a:bodyPr vert="horz" lIns="95675" tIns="47838" rIns="95675" bIns="47838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839" y="9440647"/>
            <a:ext cx="2949787" cy="498691"/>
          </a:xfrm>
          <a:prstGeom prst="rect">
            <a:avLst/>
          </a:prstGeom>
        </p:spPr>
        <p:txBody>
          <a:bodyPr vert="horz" lIns="95675" tIns="47838" rIns="95675" bIns="47838" rtlCol="0" anchor="b"/>
          <a:lstStyle>
            <a:lvl1pPr algn="r">
              <a:defRPr sz="1300"/>
            </a:lvl1pPr>
          </a:lstStyle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06272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8693"/>
          </a:xfrm>
          <a:prstGeom prst="rect">
            <a:avLst/>
          </a:prstGeom>
        </p:spPr>
        <p:txBody>
          <a:bodyPr vert="horz" lIns="95675" tIns="47838" rIns="95675" bIns="47838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7" cy="498693"/>
          </a:xfrm>
          <a:prstGeom prst="rect">
            <a:avLst/>
          </a:prstGeom>
        </p:spPr>
        <p:txBody>
          <a:bodyPr vert="horz" lIns="95675" tIns="47838" rIns="95675" bIns="47838" rtlCol="0"/>
          <a:lstStyle>
            <a:lvl1pPr algn="r">
              <a:defRPr sz="1300"/>
            </a:lvl1pPr>
          </a:lstStyle>
          <a:p>
            <a:fld id="{5BB092DD-2562-4056-AF07-13910E648378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75" tIns="47838" rIns="95675" bIns="4783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5"/>
          </a:xfrm>
          <a:prstGeom prst="rect">
            <a:avLst/>
          </a:prstGeom>
        </p:spPr>
        <p:txBody>
          <a:bodyPr vert="horz" lIns="95675" tIns="47838" rIns="95675" bIns="47838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7" cy="498691"/>
          </a:xfrm>
          <a:prstGeom prst="rect">
            <a:avLst/>
          </a:prstGeom>
        </p:spPr>
        <p:txBody>
          <a:bodyPr vert="horz" lIns="95675" tIns="47838" rIns="95675" bIns="47838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7" cy="498691"/>
          </a:xfrm>
          <a:prstGeom prst="rect">
            <a:avLst/>
          </a:prstGeom>
        </p:spPr>
        <p:txBody>
          <a:bodyPr vert="horz" lIns="95675" tIns="47838" rIns="95675" bIns="47838" rtlCol="0" anchor="b"/>
          <a:lstStyle>
            <a:lvl1pPr algn="r">
              <a:defRPr sz="1300"/>
            </a:lvl1pPr>
          </a:lstStyle>
          <a:p>
            <a:fld id="{40EF505A-60C0-45F1-85CD-0EF134174AB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876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F505A-60C0-45F1-85CD-0EF134174AB6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368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F505A-60C0-45F1-85CD-0EF134174AB6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068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F505A-60C0-45F1-85CD-0EF134174AB6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6900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6935-408F-4247-BBA7-0A830F093681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FA518-49AC-45E7-8CEB-1B94AD89C1B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2094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6935-408F-4247-BBA7-0A830F093681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FA518-49AC-45E7-8CEB-1B94AD89C1B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7300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6935-408F-4247-BBA7-0A830F093681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FA518-49AC-45E7-8CEB-1B94AD89C1B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3345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6935-408F-4247-BBA7-0A830F093681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FA518-49AC-45E7-8CEB-1B94AD89C1B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2423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6935-408F-4247-BBA7-0A830F093681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FA518-49AC-45E7-8CEB-1B94AD89C1B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1001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6935-408F-4247-BBA7-0A830F093681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FA518-49AC-45E7-8CEB-1B94AD89C1B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8457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6935-408F-4247-BBA7-0A830F093681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FA518-49AC-45E7-8CEB-1B94AD89C1B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2081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6935-408F-4247-BBA7-0A830F093681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FA518-49AC-45E7-8CEB-1B94AD89C1B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802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6935-408F-4247-BBA7-0A830F093681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FA518-49AC-45E7-8CEB-1B94AD89C1B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030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6935-408F-4247-BBA7-0A830F093681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FA518-49AC-45E7-8CEB-1B94AD89C1B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6726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6935-408F-4247-BBA7-0A830F093681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FA518-49AC-45E7-8CEB-1B94AD89C1B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284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6935-408F-4247-BBA7-0A830F093681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FA518-49AC-45E7-8CEB-1B94AD89C1B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7395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6935-408F-4247-BBA7-0A830F093681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FA518-49AC-45E7-8CEB-1B94AD89C1B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5971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6935-408F-4247-BBA7-0A830F093681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FA518-49AC-45E7-8CEB-1B94AD89C1B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9921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6935-408F-4247-BBA7-0A830F093681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FA518-49AC-45E7-8CEB-1B94AD89C1B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3558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6935-408F-4247-BBA7-0A830F093681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FA518-49AC-45E7-8CEB-1B94AD89C1B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4783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6935-408F-4247-BBA7-0A830F093681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FA518-49AC-45E7-8CEB-1B94AD89C1B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7342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6935-408F-4247-BBA7-0A830F093681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FA518-49AC-45E7-8CEB-1B94AD89C1B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008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6935-408F-4247-BBA7-0A830F093681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FA518-49AC-45E7-8CEB-1B94AD89C1B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10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6935-408F-4247-BBA7-0A830F093681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FA518-49AC-45E7-8CEB-1B94AD89C1B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9489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6935-408F-4247-BBA7-0A830F093681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FA518-49AC-45E7-8CEB-1B94AD89C1B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3842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6935-408F-4247-BBA7-0A830F093681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FA518-49AC-45E7-8CEB-1B94AD89C1B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527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33C6935-408F-4247-BBA7-0A830F093681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FA518-49AC-45E7-8CEB-1B94AD89C1B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475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C6935-408F-4247-BBA7-0A830F093681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FA518-49AC-45E7-8CEB-1B94AD89C1B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276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gi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gi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2501547" y="186601"/>
            <a:ext cx="7141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社会福祉法人　友の会</a:t>
            </a:r>
            <a:endParaRPr lang="ja-JP" altLang="en-US" sz="5400" b="1" cap="none" spc="0" dirty="0">
              <a:ln w="22225">
                <a:solidFill>
                  <a:schemeClr val="tx1"/>
                </a:solidFill>
                <a:prstDash val="solid"/>
              </a:ln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83" y="290296"/>
            <a:ext cx="1406210" cy="99424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94" y="1284536"/>
            <a:ext cx="7260806" cy="5445605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157936" y="5416969"/>
            <a:ext cx="1203406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6600" b="1" cap="none" spc="0" dirty="0" smtClean="0">
                <a:ln w="22225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働きやすい職場環境を目指して</a:t>
            </a:r>
            <a:endParaRPr lang="ja-JP" altLang="en-US" sz="6600" b="1" cap="none" spc="0" dirty="0">
              <a:ln w="22225">
                <a:solidFill>
                  <a:srgbClr val="FF66FF"/>
                </a:solidFill>
                <a:prstDash val="solid"/>
              </a:ln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210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916" y="4129360"/>
            <a:ext cx="3337715" cy="25032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79" y="1162128"/>
            <a:ext cx="3346071" cy="2509553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正方形/長方形 5"/>
          <p:cNvSpPr/>
          <p:nvPr/>
        </p:nvSpPr>
        <p:spPr>
          <a:xfrm>
            <a:off x="2499360" y="152270"/>
            <a:ext cx="7658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 smtClean="0">
                <a:ln w="222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介護支援専門員</a:t>
            </a:r>
            <a:r>
              <a:rPr lang="ja-JP" altLang="en-US" sz="4000" b="1" dirty="0">
                <a:ln w="222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受験</a:t>
            </a:r>
            <a:r>
              <a:rPr lang="ja-JP" altLang="en-US" sz="4000" b="1" dirty="0" smtClean="0">
                <a:ln w="222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対策勉強会</a:t>
            </a:r>
            <a:endParaRPr lang="en-US" altLang="ja-JP" sz="4000" b="1" dirty="0" smtClean="0">
              <a:ln w="222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5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3" y="214096"/>
            <a:ext cx="826317" cy="58423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79" y="4129360"/>
            <a:ext cx="3346071" cy="2509553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3671250" y="1831732"/>
            <a:ext cx="49606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dirty="0" smtClean="0">
                <a:ln w="0" cmpd="dbl">
                  <a:solidFill>
                    <a:srgbClr val="FF66FF"/>
                  </a:solidFill>
                  <a:prstDash val="sysDot"/>
                </a:ln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目標</a:t>
            </a:r>
            <a:endParaRPr lang="en-US" altLang="ja-JP" sz="4000" dirty="0" smtClean="0">
              <a:ln w="0" cmpd="dbl">
                <a:solidFill>
                  <a:srgbClr val="FF66FF"/>
                </a:solidFill>
                <a:prstDash val="sysDot"/>
              </a:ln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3600" dirty="0" smtClean="0">
                <a:ln w="0" cmpd="dbl">
                  <a:solidFill>
                    <a:srgbClr val="FF66FF"/>
                  </a:solidFill>
                  <a:prstDash val="sysDot"/>
                </a:ln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合格率</a:t>
            </a:r>
            <a:r>
              <a:rPr lang="en-US" altLang="ja-JP" sz="4400" dirty="0" smtClean="0">
                <a:ln w="0" cmpd="dbl">
                  <a:solidFill>
                    <a:srgbClr val="FF66FF"/>
                  </a:solidFill>
                  <a:prstDash val="sysDot"/>
                </a:ln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50</a:t>
            </a:r>
            <a:r>
              <a:rPr lang="ja-JP" altLang="en-US" sz="4400" dirty="0" smtClean="0">
                <a:ln w="0" cmpd="dbl">
                  <a:solidFill>
                    <a:srgbClr val="FF66FF"/>
                  </a:solidFill>
                  <a:prstDash val="sysDot"/>
                </a:ln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％</a:t>
            </a:r>
            <a:r>
              <a:rPr lang="ja-JP" altLang="en-US" sz="3200" dirty="0" smtClean="0">
                <a:ln w="0" cmpd="dbl">
                  <a:solidFill>
                    <a:srgbClr val="FF66FF"/>
                  </a:solidFill>
                  <a:prstDash val="sysDot"/>
                </a:ln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を</a:t>
            </a:r>
            <a:r>
              <a:rPr lang="ja-JP" altLang="en-US" sz="3600" cap="none" spc="0" dirty="0" smtClean="0">
                <a:ln w="0" cmpd="dbl">
                  <a:solidFill>
                    <a:srgbClr val="FF66FF"/>
                  </a:solidFill>
                  <a:prstDash val="sysDot"/>
                </a:ln>
                <a:solidFill>
                  <a:srgbClr val="FF0000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目指して</a:t>
            </a:r>
            <a:endParaRPr lang="en-US" altLang="ja-JP" sz="3600" cap="none" spc="0" dirty="0" smtClean="0">
              <a:ln w="0" cmpd="dbl">
                <a:solidFill>
                  <a:srgbClr val="FF66FF"/>
                </a:solidFill>
                <a:prstDash val="sysDot"/>
              </a:ln>
              <a:solidFill>
                <a:srgbClr val="FF0000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2499360" y="152270"/>
            <a:ext cx="7525173" cy="70788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3881501" y="4535352"/>
            <a:ext cx="454016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参加者：</a:t>
            </a:r>
            <a:r>
              <a:rPr lang="en-US" altLang="ja-JP" sz="2800" b="1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</a:t>
            </a:r>
            <a:r>
              <a:rPr lang="ja-JP" altLang="en-US" sz="2800" b="1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名</a:t>
            </a:r>
            <a:endParaRPr lang="en-US" altLang="ja-JP" sz="2800" b="1" dirty="0" smtClean="0">
              <a:ln w="22225">
                <a:solidFill>
                  <a:schemeClr val="tx1"/>
                </a:solidFill>
                <a:prstDash val="solid"/>
              </a:ln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800" b="1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講師：主任介護支援専門員</a:t>
            </a:r>
            <a:endParaRPr lang="en-US" altLang="ja-JP" sz="2800" b="1" dirty="0" smtClean="0">
              <a:ln w="22225">
                <a:solidFill>
                  <a:schemeClr val="tx1"/>
                </a:solidFill>
                <a:prstDash val="solid"/>
              </a:ln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3600" b="1" dirty="0" smtClean="0">
                <a:ln w="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全</a:t>
            </a:r>
            <a:r>
              <a:rPr lang="en-US" altLang="ja-JP" sz="3600" b="1" dirty="0" smtClean="0">
                <a:ln w="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8</a:t>
            </a:r>
            <a:r>
              <a:rPr lang="ja-JP" altLang="en-US" sz="3600" b="1" dirty="0" smtClean="0">
                <a:ln w="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回開催</a:t>
            </a:r>
            <a:endParaRPr lang="en-US" altLang="ja-JP" sz="3600" b="1" dirty="0" smtClean="0">
              <a:ln w="0">
                <a:solidFill>
                  <a:srgbClr val="FF66FF"/>
                </a:solidFill>
                <a:prstDash val="solid"/>
              </a:ln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916" y="1162127"/>
            <a:ext cx="3346071" cy="250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1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96087" y="769086"/>
            <a:ext cx="1171419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資格取得支援制度の概要</a:t>
            </a:r>
            <a:r>
              <a:rPr kumimoji="1" lang="ja-JP" altLang="en-US" sz="36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（平成</a:t>
            </a:r>
            <a:r>
              <a:rPr kumimoji="1" lang="en-US" altLang="ja-JP" sz="36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28</a:t>
            </a:r>
            <a:r>
              <a:rPr kumimoji="1" lang="ja-JP" altLang="en-US" sz="36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年</a:t>
            </a:r>
            <a:r>
              <a:rPr kumimoji="1" lang="en-US" altLang="ja-JP" sz="36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12</a:t>
            </a:r>
            <a:r>
              <a:rPr kumimoji="1" lang="ja-JP" altLang="en-US" sz="36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月改定）</a:t>
            </a:r>
            <a:endParaRPr kumimoji="1" lang="en-US" altLang="ja-JP" sz="3600" b="1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kumimoji="1" lang="en-US" altLang="ja-JP" sz="36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36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・受験料の補助</a:t>
            </a:r>
            <a:endParaRPr kumimoji="1" lang="en-US" altLang="ja-JP" sz="3600" b="1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36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・研修受講料の補助</a:t>
            </a:r>
            <a:endParaRPr lang="en-US" altLang="ja-JP" sz="3600" b="1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sz="36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・受験における交通費の補助</a:t>
            </a:r>
            <a:endParaRPr kumimoji="1" lang="en-US" altLang="ja-JP" sz="3600" b="1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3600" b="1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・受講料の</a:t>
            </a:r>
            <a:r>
              <a:rPr lang="ja-JP" altLang="en-US" sz="3600" b="1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支援</a:t>
            </a:r>
            <a:endParaRPr lang="en-US" altLang="ja-JP" sz="3600" b="1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08151" y="5052414"/>
            <a:ext cx="10230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平成</a:t>
            </a:r>
            <a:r>
              <a:rPr kumimoji="1" lang="en-US" altLang="ja-JP" sz="4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28</a:t>
            </a:r>
            <a:r>
              <a:rPr kumimoji="1" lang="ja-JP" altLang="en-US" sz="4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年度　制度利用２名　</a:t>
            </a:r>
            <a:endParaRPr kumimoji="1" lang="en-US" altLang="ja-JP" sz="4000" b="1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40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4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２名とも</a:t>
            </a:r>
            <a:r>
              <a:rPr kumimoji="1" lang="ja-JP" altLang="en-US" sz="4000" b="1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介護福祉士資格取得</a:t>
            </a:r>
            <a:endParaRPr kumimoji="1" lang="ja-JP" altLang="en-US" sz="4000" b="1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6311296" y="1742139"/>
            <a:ext cx="6096000" cy="3238739"/>
            <a:chOff x="6181380" y="1303227"/>
            <a:chExt cx="6096000" cy="3238739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5592" y="1303227"/>
              <a:ext cx="5247577" cy="3238739"/>
            </a:xfrm>
            <a:prstGeom prst="rect">
              <a:avLst/>
            </a:prstGeom>
          </p:spPr>
        </p:pic>
        <p:sp>
          <p:nvSpPr>
            <p:cNvPr id="7" name="正方形/長方形 6"/>
            <p:cNvSpPr/>
            <p:nvPr/>
          </p:nvSpPr>
          <p:spPr>
            <a:xfrm>
              <a:off x="6181380" y="1930291"/>
              <a:ext cx="6096000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ja-JP" altLang="en-US" sz="4800" b="1" dirty="0">
                  <a:ln w="22225">
                    <a:solidFill>
                      <a:srgbClr val="70AD47">
                        <a:lumMod val="50000"/>
                      </a:srgbClr>
                    </a:solidFill>
                    <a:prstDash val="solid"/>
                  </a:ln>
                  <a:solidFill>
                    <a:srgbClr val="70AD47">
                      <a:lumMod val="75000"/>
                    </a:srgbClr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介護福祉士</a:t>
              </a:r>
              <a:endParaRPr lang="en-US" altLang="ja-JP" sz="48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  <a:p>
              <a:pPr lvl="0" algn="ctr"/>
              <a:r>
                <a:rPr lang="en-US" altLang="ja-JP" sz="8000" b="1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81</a:t>
              </a:r>
              <a:r>
                <a:rPr lang="ja-JP" altLang="en-US" sz="8000" b="1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％</a:t>
              </a:r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9757127" y="4530966"/>
            <a:ext cx="2153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※</a:t>
            </a:r>
            <a:r>
              <a:rPr kumimoji="1" lang="ja-JP" altLang="en-US" sz="28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当初</a:t>
            </a:r>
            <a:r>
              <a:rPr kumimoji="1" lang="en-US" altLang="ja-JP" sz="28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55</a:t>
            </a:r>
            <a:r>
              <a:rPr kumimoji="1" lang="ja-JP" altLang="en-US" sz="28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％</a:t>
            </a:r>
            <a:endParaRPr kumimoji="1" lang="ja-JP" altLang="en-US" sz="28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8" y="184851"/>
            <a:ext cx="826317" cy="58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4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72533" y="3724102"/>
            <a:ext cx="11650133" cy="2793076"/>
          </a:xfrm>
        </p:spPr>
        <p:txBody>
          <a:bodyPr>
            <a:noAutofit/>
          </a:bodyPr>
          <a:lstStyle/>
          <a:p>
            <a:pPr algn="l"/>
            <a:r>
              <a:rPr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・ノー残業デイの設定（毎週水曜日）</a:t>
            </a:r>
          </a:p>
          <a:p>
            <a:pPr algn="l"/>
            <a:r>
              <a:rPr kumimoji="1"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</a:t>
            </a:r>
            <a:r>
              <a:rPr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有給休暇</a:t>
            </a:r>
            <a:r>
              <a:rPr kumimoji="1"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、リフレッシュ休暇取得促進（取得率</a:t>
            </a:r>
            <a:r>
              <a:rPr kumimoji="1" lang="en-US" altLang="ja-JP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70</a:t>
            </a:r>
            <a:r>
              <a:rPr kumimoji="1"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％）</a:t>
            </a:r>
            <a:endParaRPr kumimoji="1" lang="en-US" altLang="ja-JP" sz="40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l"/>
            <a:r>
              <a:rPr lang="ja-JP" altLang="en-US" sz="400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・育児休業、介護休業（</a:t>
            </a:r>
            <a:r>
              <a:rPr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計</a:t>
            </a:r>
            <a:r>
              <a:rPr lang="en-US" altLang="ja-JP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6</a:t>
            </a:r>
            <a:r>
              <a:rPr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名）</a:t>
            </a:r>
            <a:r>
              <a:rPr kumimoji="1"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</a:t>
            </a:r>
          </a:p>
          <a:p>
            <a:pPr algn="l"/>
            <a:r>
              <a:rPr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　　　　　　　　　　　　　　　　　　　　等</a:t>
            </a:r>
            <a:r>
              <a:rPr kumimoji="1"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　　　　　　　　　　　　　　　　　　　</a:t>
            </a:r>
            <a:endParaRPr kumimoji="1" lang="ja-JP" altLang="en-US" sz="4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3" y="214096"/>
            <a:ext cx="826317" cy="58423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55" y="0"/>
            <a:ext cx="10785657" cy="3424843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-577448" y="341614"/>
            <a:ext cx="12252960" cy="21694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労務環境の改善と</a:t>
            </a:r>
            <a:br>
              <a:rPr lang="ja-JP" altLang="en-US" dirty="0" smtClean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dirty="0" smtClean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組織の安定化</a:t>
            </a:r>
            <a:endParaRPr lang="ja-JP" altLang="en-US" dirty="0">
              <a:solidFill>
                <a:srgbClr val="0070C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052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39341" y="3986086"/>
            <a:ext cx="11489428" cy="2871914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・施設運営に関する提案の場</a:t>
            </a:r>
          </a:p>
          <a:p>
            <a:pPr algn="l"/>
            <a:r>
              <a:rPr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・職員による</a:t>
            </a:r>
            <a:r>
              <a:rPr lang="ja-JP" altLang="en-US" sz="4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様々</a:t>
            </a:r>
            <a:r>
              <a:rPr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なレクリエーションの実施</a:t>
            </a:r>
          </a:p>
          <a:p>
            <a:pPr algn="l"/>
            <a:r>
              <a:rPr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</a:t>
            </a:r>
            <a:r>
              <a:rPr lang="ja-JP" altLang="en-US" sz="4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丁寧</a:t>
            </a:r>
            <a:r>
              <a:rPr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なコミュニケーション～</a:t>
            </a:r>
            <a:r>
              <a:rPr lang="ja-JP" altLang="en-US" sz="4000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理事長との個人面談</a:t>
            </a:r>
            <a:r>
              <a:rPr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～</a:t>
            </a:r>
          </a:p>
          <a:p>
            <a:pPr algn="l"/>
            <a:r>
              <a:rPr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　　　　　　　　　　　　　　　　　　　　等　　</a:t>
            </a:r>
          </a:p>
          <a:p>
            <a:pPr algn="l"/>
            <a:endParaRPr kumimoji="1" lang="ja-JP" altLang="en-US" sz="4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l"/>
            <a:endParaRPr kumimoji="1" lang="ja-JP" altLang="en-US" sz="4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3" y="214096"/>
            <a:ext cx="826317" cy="58423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632075"/>
            <a:ext cx="11641828" cy="3187755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-170688" y="698884"/>
            <a:ext cx="12362688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良好なコミュニケーションの</a:t>
            </a:r>
            <a:br>
              <a:rPr lang="ja-JP" altLang="en-US" dirty="0" smtClean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dirty="0" smtClean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</a:t>
            </a:r>
            <a:r>
              <a:rPr lang="ja-JP" altLang="en-US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dirty="0" smtClean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仕組みづくり</a:t>
            </a:r>
            <a:endParaRPr lang="ja-JP" altLang="en-US" dirty="0">
              <a:solidFill>
                <a:srgbClr val="0070C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06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4551" y="3504581"/>
            <a:ext cx="10595010" cy="3225403"/>
          </a:xfrm>
        </p:spPr>
        <p:txBody>
          <a:bodyPr>
            <a:normAutofit/>
          </a:bodyPr>
          <a:lstStyle/>
          <a:p>
            <a:r>
              <a:rPr lang="ja-JP" altLang="en-US" sz="4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・個人（職員）研修目標の設定</a:t>
            </a:r>
            <a:br>
              <a:rPr lang="ja-JP" altLang="en-US" sz="4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4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・職場の課題、ニーズに応じた研修計画</a:t>
            </a:r>
            <a:br>
              <a:rPr lang="ja-JP" altLang="en-US" sz="4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4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・研修の開催と環境づくり</a:t>
            </a:r>
            <a:br>
              <a:rPr lang="ja-JP" altLang="en-US" sz="4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4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・研修の評価と報告会</a:t>
            </a:r>
            <a:endParaRPr kumimoji="1" lang="ja-JP" altLang="en-US" sz="4000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784551" y="590261"/>
            <a:ext cx="10785657" cy="2914320"/>
            <a:chOff x="784551" y="590261"/>
            <a:chExt cx="10785657" cy="2914320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551" y="590261"/>
              <a:ext cx="10785657" cy="2914320"/>
            </a:xfrm>
            <a:prstGeom prst="rect">
              <a:avLst/>
            </a:prstGeom>
          </p:spPr>
        </p:pic>
        <p:sp>
          <p:nvSpPr>
            <p:cNvPr id="6" name="正方形/長方形 5"/>
            <p:cNvSpPr/>
            <p:nvPr/>
          </p:nvSpPr>
          <p:spPr>
            <a:xfrm>
              <a:off x="2267712" y="1565589"/>
              <a:ext cx="8680704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6000" b="1" dirty="0">
                  <a:solidFill>
                    <a:srgbClr val="0070C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平成</a:t>
              </a:r>
              <a:r>
                <a:rPr lang="en-US" altLang="ja-JP" sz="6000" b="1" dirty="0">
                  <a:solidFill>
                    <a:srgbClr val="0070C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29</a:t>
              </a:r>
              <a:r>
                <a:rPr lang="ja-JP" altLang="en-US" sz="6000" b="1" dirty="0">
                  <a:solidFill>
                    <a:srgbClr val="0070C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年度　研修計画</a:t>
              </a:r>
              <a:r>
                <a:rPr lang="ja-JP" altLang="en-US" sz="6000" b="1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/>
              </a:r>
              <a:br>
                <a:rPr lang="ja-JP" altLang="en-US" sz="6000" b="1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</a:br>
              <a:endParaRPr lang="ja-JP" altLang="en-US" sz="6000" dirty="0"/>
            </a:p>
          </p:txBody>
        </p:sp>
      </p:grp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3" y="214096"/>
            <a:ext cx="826317" cy="58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9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658" y="762001"/>
            <a:ext cx="11678261" cy="585216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3" y="214096"/>
            <a:ext cx="826317" cy="584235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572768" y="152270"/>
            <a:ext cx="9131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 smtClean="0">
                <a:ln w="222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平成</a:t>
            </a:r>
            <a:r>
              <a:rPr lang="en-US" altLang="ja-JP" sz="4000" b="1" dirty="0" smtClean="0">
                <a:ln w="222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29</a:t>
            </a:r>
            <a:r>
              <a:rPr lang="ja-JP" altLang="en-US" sz="4000" b="1" dirty="0" smtClean="0">
                <a:ln w="222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年度　外部研修計画（個別）</a:t>
            </a:r>
            <a:endParaRPr lang="en-US" altLang="ja-JP" sz="4000" b="1" dirty="0" smtClean="0">
              <a:ln w="222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5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862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" y="798466"/>
            <a:ext cx="11765279" cy="587665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3" y="214096"/>
            <a:ext cx="826317" cy="584235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828800" y="67792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 smtClean="0">
                <a:ln w="222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平成</a:t>
            </a:r>
            <a:r>
              <a:rPr lang="en-US" altLang="ja-JP" sz="4000" b="1" dirty="0" smtClean="0">
                <a:ln w="222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29</a:t>
            </a:r>
            <a:r>
              <a:rPr lang="ja-JP" altLang="en-US" sz="4000" b="1" dirty="0" smtClean="0">
                <a:ln w="222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年度　内部研修計画（個別）</a:t>
            </a:r>
            <a:endParaRPr lang="en-US" altLang="ja-JP" sz="4000" b="1" dirty="0" smtClean="0">
              <a:ln w="222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5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98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理念・基本方針</a:t>
            </a:r>
            <a:r>
              <a:rPr kumimoji="1"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838200" y="1825624"/>
            <a:ext cx="10792968" cy="43679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ja-JP" altLang="en-US" dirty="0" smtClean="0"/>
              <a:t>　</a:t>
            </a:r>
            <a:r>
              <a:rPr lang="ja-JP" altLang="en-US" sz="4400" b="1" dirty="0">
                <a:solidFill>
                  <a:schemeClr val="accent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理　念</a:t>
            </a:r>
          </a:p>
          <a:p>
            <a:pPr>
              <a:buNone/>
            </a:pPr>
            <a:r>
              <a:rPr kumimoji="1"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</a:t>
            </a:r>
          </a:p>
          <a:p>
            <a:pPr>
              <a:buNone/>
            </a:pPr>
            <a:r>
              <a:rPr lang="ja-JP" altLang="en-US" sz="40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人間の生命と健康、生きることの</a:t>
            </a:r>
          </a:p>
          <a:p>
            <a:pPr>
              <a:buNone/>
            </a:pPr>
            <a:r>
              <a:rPr lang="ja-JP" altLang="en-US" sz="40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尊さを知り、</a:t>
            </a:r>
            <a:r>
              <a:rPr lang="ja-JP" altLang="en-US" sz="4000" b="1" dirty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望まれる福祉と介護</a:t>
            </a:r>
          </a:p>
          <a:p>
            <a:pPr>
              <a:buNone/>
            </a:pPr>
            <a:r>
              <a:rPr lang="ja-JP" altLang="en-US" sz="4000" b="1" dirty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活動を実践</a:t>
            </a:r>
            <a:r>
              <a:rPr lang="ja-JP" altLang="en-US" sz="40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しつつ、安心安全な</a:t>
            </a:r>
            <a:r>
              <a:rPr lang="ja-JP" altLang="en-US" sz="4000" b="1" dirty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地域</a:t>
            </a:r>
            <a:r>
              <a:rPr lang="ja-JP" altLang="en-US" sz="4000" b="1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社会づくりに</a:t>
            </a:r>
          </a:p>
          <a:p>
            <a:pPr>
              <a:buNone/>
            </a:pPr>
            <a:r>
              <a:rPr lang="ja-JP" altLang="en-US" sz="4000" b="1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貢献</a:t>
            </a:r>
            <a:r>
              <a:rPr lang="ja-JP" altLang="en-US" sz="4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します。</a:t>
            </a:r>
            <a:endParaRPr lang="ja-JP" altLang="en-US" sz="4000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>
              <a:buNone/>
            </a:pPr>
            <a:endParaRPr lang="ja-JP" altLang="en-US" dirty="0" smtClean="0"/>
          </a:p>
          <a:p>
            <a:pPr>
              <a:buNone/>
            </a:pP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3" y="230189"/>
            <a:ext cx="826317" cy="58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9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理念・基本方針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838200" y="1989762"/>
            <a:ext cx="12582144" cy="4703646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kumimoji="1" lang="ja-JP" altLang="en-US" sz="6300" b="1" dirty="0" smtClean="0">
                <a:solidFill>
                  <a:schemeClr val="accent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基本方針</a:t>
            </a:r>
          </a:p>
          <a:p>
            <a:pPr>
              <a:buNone/>
            </a:pPr>
            <a:endParaRPr lang="ja-JP" altLang="en-US" b="1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>
              <a:buNone/>
            </a:pPr>
            <a:r>
              <a:rPr lang="en-US" altLang="ja-JP" sz="6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1.</a:t>
            </a:r>
            <a:r>
              <a:rPr lang="ja-JP" altLang="en-US" sz="6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私たちは</a:t>
            </a:r>
            <a:r>
              <a:rPr lang="ja-JP" altLang="en-US" sz="6000" b="1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利用者皆さんの</a:t>
            </a:r>
            <a:r>
              <a:rPr lang="ja-JP" altLang="en-US" sz="6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思いと</a:t>
            </a:r>
            <a:r>
              <a:rPr lang="ja-JP" altLang="en-US" sz="6000" b="1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権利を尊重し</a:t>
            </a:r>
            <a:r>
              <a:rPr lang="ja-JP" altLang="en-US" sz="6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、真心で公平</a:t>
            </a:r>
          </a:p>
          <a:p>
            <a:pPr>
              <a:buNone/>
            </a:pPr>
            <a:r>
              <a:rPr lang="ja-JP" altLang="en-US" sz="6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公正な</a:t>
            </a:r>
            <a:r>
              <a:rPr lang="ja-JP" altLang="en-US" sz="6000" b="1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心やすらぐお付き合い</a:t>
            </a:r>
            <a:r>
              <a:rPr lang="ja-JP" altLang="en-US" sz="6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をいたします。</a:t>
            </a:r>
          </a:p>
          <a:p>
            <a:pPr>
              <a:buNone/>
            </a:pPr>
            <a:endParaRPr lang="ja-JP" altLang="en-US" sz="6000" b="1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>
              <a:buNone/>
            </a:pPr>
            <a:r>
              <a:rPr lang="en-US" altLang="ja-JP" sz="6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2.</a:t>
            </a:r>
            <a:r>
              <a:rPr lang="ja-JP" altLang="en-US" sz="6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私たちは常に</a:t>
            </a:r>
            <a:r>
              <a:rPr lang="ja-JP" altLang="en-US" sz="6000" b="1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役割と立場を認識し</a:t>
            </a:r>
            <a:r>
              <a:rPr lang="ja-JP" altLang="en-US" sz="6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、自らの成長と施設の</a:t>
            </a:r>
          </a:p>
          <a:p>
            <a:pPr>
              <a:buNone/>
            </a:pPr>
            <a:r>
              <a:rPr lang="ja-JP" altLang="en-US" sz="6000" b="1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充実を図り</a:t>
            </a:r>
            <a:r>
              <a:rPr lang="ja-JP" altLang="en-US" sz="6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良質な福祉活動をすすめます。</a:t>
            </a:r>
          </a:p>
          <a:p>
            <a:pPr>
              <a:buNone/>
            </a:pPr>
            <a:endParaRPr lang="ja-JP" altLang="en-US" sz="6000" b="1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>
              <a:buNone/>
            </a:pPr>
            <a:r>
              <a:rPr lang="en-US" altLang="ja-JP" sz="6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3.</a:t>
            </a:r>
            <a:r>
              <a:rPr lang="ja-JP" altLang="en-US" sz="6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私たちは今の仕事に</a:t>
            </a:r>
            <a:r>
              <a:rPr lang="ja-JP" altLang="en-US" sz="6000" b="1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自覚と誇りを持ち</a:t>
            </a:r>
            <a:r>
              <a:rPr lang="ja-JP" altLang="en-US" sz="6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、互いに協力し合い明るく</a:t>
            </a:r>
          </a:p>
          <a:p>
            <a:pPr>
              <a:buNone/>
            </a:pPr>
            <a:r>
              <a:rPr lang="ja-JP" altLang="en-US" sz="6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楽しく、</a:t>
            </a:r>
            <a:r>
              <a:rPr lang="ja-JP" altLang="en-US" sz="6000" b="1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働きがいのある職場</a:t>
            </a:r>
            <a:r>
              <a:rPr lang="ja-JP" altLang="en-US" sz="6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をつくります。</a:t>
            </a:r>
            <a:endParaRPr lang="ja-JP" altLang="en-US" b="1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>
              <a:buNone/>
            </a:pPr>
            <a:r>
              <a:rPr kumimoji="1" lang="ja-JP" altLang="en-US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endParaRPr kumimoji="1" lang="ja-JP" altLang="en-US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9" y="249621"/>
            <a:ext cx="826317" cy="58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9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3" y="230189"/>
            <a:ext cx="826317" cy="58423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765" y="1121933"/>
            <a:ext cx="8192719" cy="5230099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366359" y="-13890"/>
            <a:ext cx="71416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社会福祉法人　友の会</a:t>
            </a:r>
            <a:endParaRPr lang="ja-JP" altLang="en-US" sz="5400" b="1" cap="none" spc="0" dirty="0">
              <a:ln w="22225">
                <a:solidFill>
                  <a:schemeClr val="tx1"/>
                </a:solidFill>
                <a:prstDash val="solid"/>
              </a:ln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234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46" y="947829"/>
            <a:ext cx="3781006" cy="2835755"/>
          </a:xfrm>
          <a:prstGeom prst="rect">
            <a:avLst/>
          </a:prstGeom>
        </p:spPr>
      </p:pic>
      <p:pic>
        <p:nvPicPr>
          <p:cNvPr id="5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847" y="934808"/>
            <a:ext cx="3676353" cy="2848776"/>
          </a:xfrm>
        </p:spPr>
      </p:pic>
      <p:pic>
        <p:nvPicPr>
          <p:cNvPr id="6" name="コンテンツ プレースホルダー 3"/>
          <p:cNvPicPr>
            <a:picLocks/>
          </p:cNvPicPr>
          <p:nvPr/>
        </p:nvPicPr>
        <p:blipFill rotWithShape="1">
          <a:blip r:embed="rId4" cstate="print">
            <a:lum contrast="20000"/>
          </a:blip>
          <a:srcRect b="11264"/>
          <a:stretch/>
        </p:blipFill>
        <p:spPr bwMode="auto">
          <a:xfrm>
            <a:off x="4314604" y="1011132"/>
            <a:ext cx="3782291" cy="2772452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795160" y="3893312"/>
            <a:ext cx="117221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開設　平成</a:t>
            </a:r>
            <a:r>
              <a:rPr kumimoji="1" lang="en-US" altLang="ja-JP" sz="2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18</a:t>
            </a:r>
            <a:r>
              <a:rPr kumimoji="1" lang="ja-JP" altLang="en-US" sz="2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r>
              <a:rPr kumimoji="1" lang="en-US" altLang="ja-JP" sz="2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5</a:t>
            </a:r>
            <a:r>
              <a:rPr kumimoji="1" lang="ja-JP" altLang="en-US" sz="2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</a:t>
            </a:r>
            <a:endParaRPr kumimoji="1" lang="en-US" altLang="ja-JP" sz="24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en-US" altLang="ja-JP" sz="24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000"/>
              </a:lnSpc>
            </a:pPr>
            <a:r>
              <a:rPr kumimoji="1" lang="ja-JP" altLang="en-US" sz="2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・特別養護老人ホーム　　ほっとハウス</a:t>
            </a:r>
            <a:r>
              <a:rPr lang="ja-JP" altLang="en-US" sz="2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</a:t>
            </a:r>
            <a:r>
              <a:rPr kumimoji="1" lang="en-US" altLang="ja-JP" sz="2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50</a:t>
            </a:r>
            <a:r>
              <a:rPr kumimoji="1" lang="ja-JP" altLang="en-US" sz="2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床）</a:t>
            </a:r>
            <a:endParaRPr kumimoji="1" lang="en-US" altLang="ja-JP" sz="24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000"/>
              </a:lnSpc>
            </a:pPr>
            <a:r>
              <a:rPr lang="ja-JP" altLang="en-US" sz="2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・ショートステイ　　　　ほっとハウス</a:t>
            </a:r>
            <a:r>
              <a:rPr lang="ja-JP" altLang="en-US" sz="2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</a:t>
            </a:r>
            <a:r>
              <a:rPr lang="en-US" altLang="ja-JP" sz="2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10</a:t>
            </a:r>
            <a:r>
              <a:rPr lang="ja-JP" altLang="en-US" sz="2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床）</a:t>
            </a:r>
            <a:endParaRPr lang="en-US" altLang="ja-JP" sz="24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000"/>
              </a:lnSpc>
            </a:pPr>
            <a:r>
              <a:rPr kumimoji="1" lang="ja-JP" altLang="en-US" sz="2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・デイサービスセンター　ほっとハウス（定員</a:t>
            </a:r>
            <a:r>
              <a:rPr kumimoji="1" lang="en-US" altLang="ja-JP" sz="2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35</a:t>
            </a:r>
            <a:r>
              <a:rPr kumimoji="1" lang="ja-JP" altLang="en-US" sz="2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名）</a:t>
            </a:r>
            <a:endParaRPr kumimoji="1" lang="en-US" altLang="ja-JP" sz="24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000"/>
              </a:lnSpc>
            </a:pPr>
            <a:r>
              <a:rPr lang="ja-JP" altLang="en-US" sz="2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・小規模多機能ホーム　　ほっとハウス（田面木）・長根の森</a:t>
            </a:r>
            <a:endParaRPr lang="en-US" altLang="ja-JP" sz="24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000"/>
              </a:lnSpc>
            </a:pPr>
            <a:r>
              <a:rPr lang="ja-JP" altLang="en-US" sz="2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・居宅介護支援事業所　　ほっとハウス（長根）・ほっとハウスえが</a:t>
            </a:r>
            <a:r>
              <a:rPr lang="ja-JP" altLang="en-US" sz="2400" b="1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お　</a:t>
            </a:r>
            <a:r>
              <a:rPr lang="ja-JP" altLang="en-US" sz="3600" b="1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endParaRPr kumimoji="1" lang="ja-JP" altLang="en-US" sz="36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321402" y="152000"/>
            <a:ext cx="6207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36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～　　施　設　紹　介　　～</a:t>
            </a:r>
            <a:endParaRPr lang="en-US" altLang="ja-JP" sz="3600" b="1" cap="none" spc="0" dirty="0" smtClean="0">
              <a:ln w="22225">
                <a:solidFill>
                  <a:schemeClr val="tx1"/>
                </a:solidFill>
                <a:prstDash val="solid"/>
              </a:ln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3" y="214096"/>
            <a:ext cx="826317" cy="58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3" y="230189"/>
            <a:ext cx="826317" cy="584235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366359" y="-13890"/>
            <a:ext cx="71416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社会福祉法人　友の会</a:t>
            </a:r>
            <a:endParaRPr lang="ja-JP" altLang="en-US" sz="5400" b="1" cap="none" spc="0" dirty="0">
              <a:ln w="22225">
                <a:solidFill>
                  <a:schemeClr val="tx1"/>
                </a:solidFill>
                <a:prstDash val="solid"/>
              </a:ln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19" y="1085088"/>
            <a:ext cx="7955280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7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3" y="230189"/>
            <a:ext cx="826317" cy="584235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366359" y="-13890"/>
            <a:ext cx="71416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社会福祉法人　友の会</a:t>
            </a:r>
            <a:endParaRPr lang="ja-JP" altLang="en-US" sz="5400" b="1" cap="none" spc="0" dirty="0">
              <a:ln w="22225">
                <a:solidFill>
                  <a:schemeClr val="tx1"/>
                </a:solidFill>
                <a:prstDash val="solid"/>
              </a:ln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60" y="1133856"/>
            <a:ext cx="7984236" cy="532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6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3" y="230189"/>
            <a:ext cx="826317" cy="584235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366359" y="-13890"/>
            <a:ext cx="71416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社会福祉法人　友の会</a:t>
            </a:r>
            <a:endParaRPr lang="ja-JP" altLang="en-US" sz="5400" b="1" cap="none" spc="0" dirty="0">
              <a:ln w="22225">
                <a:solidFill>
                  <a:schemeClr val="tx1"/>
                </a:solidFill>
                <a:prstDash val="solid"/>
              </a:ln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972" y="1019168"/>
            <a:ext cx="8269836" cy="55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7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3" y="230189"/>
            <a:ext cx="826317" cy="584235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366359" y="-13890"/>
            <a:ext cx="71416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社会福祉法人　友の会</a:t>
            </a:r>
            <a:endParaRPr lang="ja-JP" altLang="en-US" sz="5400" b="1" cap="none" spc="0" dirty="0">
              <a:ln w="22225">
                <a:solidFill>
                  <a:schemeClr val="tx1"/>
                </a:solidFill>
                <a:prstDash val="solid"/>
              </a:ln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780" y="1006976"/>
            <a:ext cx="8200464" cy="546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1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3" y="230189"/>
            <a:ext cx="826317" cy="584235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366359" y="-13890"/>
            <a:ext cx="71416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社会福祉法人　友の会</a:t>
            </a:r>
            <a:endParaRPr lang="ja-JP" altLang="en-US" sz="5400" b="1" cap="none" spc="0" dirty="0">
              <a:ln w="22225">
                <a:solidFill>
                  <a:schemeClr val="tx1"/>
                </a:solidFill>
                <a:prstDash val="solid"/>
              </a:ln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090" y="1097280"/>
            <a:ext cx="8125502" cy="541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8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3" y="214096"/>
            <a:ext cx="826317" cy="584235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3047422" y="-37868"/>
            <a:ext cx="63722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8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社会福祉法人　友の会</a:t>
            </a:r>
            <a:endParaRPr lang="ja-JP" altLang="en-US" sz="4800" b="1" cap="none" spc="0" dirty="0">
              <a:ln w="22225">
                <a:solidFill>
                  <a:schemeClr val="tx1"/>
                </a:solidFill>
                <a:prstDash val="solid"/>
              </a:ln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174107" y="6150114"/>
            <a:ext cx="43011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1" dirty="0" smtClean="0">
                <a:ln w="22225">
                  <a:solidFill>
                    <a:srgbClr val="FF66FF"/>
                  </a:solidFill>
                  <a:prstDash val="solid"/>
                </a:ln>
                <a:solidFill>
                  <a:srgbClr val="FF66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互助会</a:t>
            </a:r>
            <a:r>
              <a:rPr lang="ja-JP" altLang="en-US" sz="4000" b="1" dirty="0">
                <a:ln w="22225">
                  <a:solidFill>
                    <a:srgbClr val="FF66FF"/>
                  </a:solidFill>
                  <a:prstDash val="solid"/>
                </a:ln>
                <a:solidFill>
                  <a:srgbClr val="FF66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職員</a:t>
            </a:r>
            <a:r>
              <a:rPr lang="ja-JP" altLang="en-US" sz="4000" b="1" dirty="0" smtClean="0">
                <a:ln w="22225">
                  <a:solidFill>
                    <a:srgbClr val="FF66FF"/>
                  </a:solidFill>
                  <a:prstDash val="solid"/>
                </a:ln>
                <a:solidFill>
                  <a:srgbClr val="FF66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旅行</a:t>
            </a:r>
            <a:endParaRPr lang="ja-JP" altLang="en-US" sz="4000" b="1" cap="none" spc="0" dirty="0">
              <a:ln w="22225">
                <a:solidFill>
                  <a:srgbClr val="FF66FF"/>
                </a:solidFill>
                <a:prstDash val="solid"/>
              </a:ln>
              <a:solidFill>
                <a:srgbClr val="FF66F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91" y="849435"/>
            <a:ext cx="8236317" cy="524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1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820" y="891861"/>
            <a:ext cx="7887382" cy="525825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正方形/長方形 2"/>
          <p:cNvSpPr/>
          <p:nvPr/>
        </p:nvSpPr>
        <p:spPr>
          <a:xfrm>
            <a:off x="2741653" y="60864"/>
            <a:ext cx="63722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8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社会福祉法人　友の会</a:t>
            </a:r>
            <a:endParaRPr lang="ja-JP" altLang="en-US" sz="4800" b="1" cap="none" spc="0" dirty="0">
              <a:ln w="22225">
                <a:solidFill>
                  <a:schemeClr val="tx1"/>
                </a:solidFill>
                <a:prstDash val="solid"/>
              </a:ln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3" y="223177"/>
            <a:ext cx="846781" cy="598704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5754374" y="6150114"/>
            <a:ext cx="12137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1" cap="none" spc="0" dirty="0" smtClean="0">
                <a:ln w="22225">
                  <a:solidFill>
                    <a:srgbClr val="FF66FF"/>
                  </a:solidFill>
                  <a:prstDash val="solid"/>
                </a:ln>
                <a:solidFill>
                  <a:srgbClr val="FF66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空撮</a:t>
            </a:r>
            <a:endParaRPr lang="ja-JP" altLang="en-US" sz="4000" b="1" cap="none" spc="0" dirty="0">
              <a:ln w="22225">
                <a:solidFill>
                  <a:srgbClr val="FF66FF"/>
                </a:solidFill>
                <a:prstDash val="solid"/>
              </a:ln>
              <a:solidFill>
                <a:srgbClr val="FF66F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2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2751080" y="-13890"/>
            <a:ext cx="63722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8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社会福祉法人　友の会</a:t>
            </a:r>
            <a:endParaRPr lang="ja-JP" altLang="en-US" sz="4800" b="1" cap="none" spc="0" dirty="0">
              <a:ln w="22225">
                <a:solidFill>
                  <a:schemeClr val="tx1"/>
                </a:solidFill>
                <a:prstDash val="solid"/>
              </a:ln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3" y="223177"/>
            <a:ext cx="846781" cy="59870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40" y="817107"/>
            <a:ext cx="7967560" cy="5384286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4467965" y="6150114"/>
            <a:ext cx="37866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1" dirty="0" smtClean="0">
                <a:ln w="22225">
                  <a:solidFill>
                    <a:srgbClr val="FF66FF"/>
                  </a:solidFill>
                  <a:prstDash val="solid"/>
                </a:ln>
                <a:solidFill>
                  <a:srgbClr val="FF66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ほっとガーデン</a:t>
            </a:r>
            <a:endParaRPr lang="ja-JP" altLang="en-US" sz="4000" b="1" cap="none" spc="0" dirty="0">
              <a:ln w="22225">
                <a:solidFill>
                  <a:srgbClr val="FF66FF"/>
                </a:solidFill>
                <a:prstDash val="solid"/>
              </a:ln>
              <a:solidFill>
                <a:srgbClr val="FF66F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083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3" y="214096"/>
            <a:ext cx="826317" cy="584235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751080" y="-13890"/>
            <a:ext cx="63722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8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社会福祉法人　友の会</a:t>
            </a:r>
            <a:endParaRPr lang="ja-JP" altLang="en-US" sz="4800" b="1" cap="none" spc="0" dirty="0">
              <a:ln w="22225">
                <a:solidFill>
                  <a:schemeClr val="tx1"/>
                </a:solidFill>
                <a:prstDash val="solid"/>
              </a:ln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945953" y="6150114"/>
            <a:ext cx="27574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1" dirty="0" smtClean="0">
                <a:ln w="22225">
                  <a:solidFill>
                    <a:srgbClr val="FF66FF"/>
                  </a:solidFill>
                  <a:prstDash val="solid"/>
                </a:ln>
                <a:solidFill>
                  <a:srgbClr val="FF66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創立記念碑</a:t>
            </a:r>
            <a:endParaRPr lang="ja-JP" altLang="en-US" sz="4000" b="1" cap="none" spc="0" dirty="0">
              <a:ln w="22225">
                <a:solidFill>
                  <a:srgbClr val="FF66FF"/>
                </a:solidFill>
                <a:prstDash val="solid"/>
              </a:ln>
              <a:solidFill>
                <a:srgbClr val="FF66F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392" y="817107"/>
            <a:ext cx="7467600" cy="53583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356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96" y="883286"/>
            <a:ext cx="7366000" cy="517667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3" y="214096"/>
            <a:ext cx="826317" cy="584235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3047422" y="-37868"/>
            <a:ext cx="63722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8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社会福祉法人　友の会</a:t>
            </a:r>
            <a:endParaRPr lang="ja-JP" altLang="en-US" sz="4800" b="1" cap="none" spc="0" dirty="0">
              <a:ln w="22225">
                <a:solidFill>
                  <a:schemeClr val="tx1"/>
                </a:solidFill>
                <a:prstDash val="solid"/>
              </a:ln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402262" y="6150114"/>
            <a:ext cx="58448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1" cap="none" spc="0" dirty="0" smtClean="0">
                <a:ln w="22225">
                  <a:solidFill>
                    <a:srgbClr val="FF66FF"/>
                  </a:solidFill>
                  <a:prstDash val="solid"/>
                </a:ln>
                <a:solidFill>
                  <a:srgbClr val="FF66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ほっとハウスにかかる虹</a:t>
            </a:r>
            <a:endParaRPr lang="ja-JP" altLang="en-US" sz="4000" b="1" cap="none" spc="0" dirty="0">
              <a:ln w="22225">
                <a:solidFill>
                  <a:srgbClr val="FF66FF"/>
                </a:solidFill>
                <a:prstDash val="solid"/>
              </a:ln>
              <a:solidFill>
                <a:srgbClr val="FF66F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642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3" y="214096"/>
            <a:ext cx="826317" cy="58423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39" y="918329"/>
            <a:ext cx="11216047" cy="5554591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-345708" y="2239890"/>
            <a:ext cx="11537134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8000" b="1" cap="none" spc="0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～職員のやる気を</a:t>
            </a:r>
            <a:endParaRPr lang="en-US" altLang="ja-JP" sz="8000" b="1" cap="none" spc="0" dirty="0" smtClean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8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80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</a:t>
            </a:r>
            <a:r>
              <a:rPr lang="ja-JP" altLang="en-US" sz="8000" b="1" cap="none" spc="0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応援します～</a:t>
            </a:r>
            <a:endParaRPr lang="ja-JP" altLang="en-US" sz="8000" b="1" cap="none" spc="0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203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9" y="219456"/>
            <a:ext cx="1103606" cy="780288"/>
          </a:xfrm>
          <a:prstGeom prst="rect">
            <a:avLst/>
          </a:prstGeom>
        </p:spPr>
      </p:pic>
      <p:sp>
        <p:nvSpPr>
          <p:cNvPr id="3" name="タイトル 1"/>
          <p:cNvSpPr txBox="1">
            <a:spLocks/>
          </p:cNvSpPr>
          <p:nvPr/>
        </p:nvSpPr>
        <p:spPr>
          <a:xfrm>
            <a:off x="0" y="2547190"/>
            <a:ext cx="12362688" cy="1382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ご清聴</a:t>
            </a:r>
            <a:r>
              <a:rPr lang="ja-JP" altLang="en-US" sz="6600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ありがとう</a:t>
            </a:r>
            <a:r>
              <a:rPr lang="ja-JP" altLang="en-US" sz="6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ございました</a:t>
            </a:r>
            <a:endParaRPr lang="ja-JP" altLang="en-US" sz="6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960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3" y="214096"/>
            <a:ext cx="826317" cy="58423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44" y="920251"/>
            <a:ext cx="10482227" cy="5268025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-437831" y="1472518"/>
            <a:ext cx="126298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8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人材開発部の新設</a:t>
            </a:r>
            <a:endParaRPr lang="ja-JP" altLang="en-US" sz="80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383979" y="3199659"/>
            <a:ext cx="69862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5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66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～職員の成長と定着</a:t>
            </a:r>
            <a:r>
              <a:rPr lang="ja-JP" altLang="en-US" sz="54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66FF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～</a:t>
            </a:r>
            <a:endParaRPr lang="ja-JP" altLang="en-US" sz="54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66FF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036267" y="4304342"/>
            <a:ext cx="96816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5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66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～人材不足解消のための対策</a:t>
            </a:r>
            <a:r>
              <a:rPr lang="ja-JP" altLang="en-US" sz="54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66FF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～</a:t>
            </a:r>
            <a:endParaRPr lang="ja-JP" altLang="en-US" sz="54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66FF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049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3" y="201904"/>
            <a:ext cx="826317" cy="584235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358421" y="786138"/>
            <a:ext cx="11494912" cy="5654625"/>
            <a:chOff x="431573" y="1178290"/>
            <a:chExt cx="11216047" cy="5554591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73" y="1178290"/>
              <a:ext cx="11216047" cy="5554591"/>
            </a:xfrm>
            <a:prstGeom prst="rect">
              <a:avLst/>
            </a:prstGeom>
          </p:spPr>
        </p:pic>
        <p:sp>
          <p:nvSpPr>
            <p:cNvPr id="2" name="正方形/長方形 1"/>
            <p:cNvSpPr/>
            <p:nvPr/>
          </p:nvSpPr>
          <p:spPr>
            <a:xfrm>
              <a:off x="1355464" y="2632147"/>
              <a:ext cx="936826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8000" b="1" dirty="0" smtClean="0">
                  <a:ln w="22225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社内研修制度の充実</a:t>
              </a:r>
              <a:endParaRPr lang="ja-JP" altLang="en-US" sz="8000" b="1" cap="none" spc="0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</p:grpSp>
      <p:sp>
        <p:nvSpPr>
          <p:cNvPr id="7" name="正方形/長方形 6"/>
          <p:cNvSpPr/>
          <p:nvPr/>
        </p:nvSpPr>
        <p:spPr>
          <a:xfrm>
            <a:off x="1501551" y="4221118"/>
            <a:ext cx="96071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60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66FF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～学び学習する環境づくり～</a:t>
            </a:r>
            <a:endParaRPr lang="ja-JP" altLang="en-US" sz="60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66FF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483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4247210" y="1364379"/>
            <a:ext cx="39066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 smtClean="0">
                <a:ln w="222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新入職員研修会</a:t>
            </a:r>
            <a:endParaRPr lang="ja-JP" altLang="en-US" sz="4000" b="1" cap="none" spc="0" dirty="0">
              <a:ln w="222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5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1" y="1236738"/>
            <a:ext cx="3332481" cy="249936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5" y="3993385"/>
            <a:ext cx="3332480" cy="249936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3" y="201904"/>
            <a:ext cx="826317" cy="584235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604" y="1236738"/>
            <a:ext cx="3332480" cy="249936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438" y="3993385"/>
            <a:ext cx="3332480" cy="2499360"/>
          </a:xfrm>
          <a:prstGeom prst="rect">
            <a:avLst/>
          </a:prstGeom>
        </p:spPr>
      </p:pic>
      <p:sp>
        <p:nvSpPr>
          <p:cNvPr id="2" name="角丸四角形 1"/>
          <p:cNvSpPr/>
          <p:nvPr/>
        </p:nvSpPr>
        <p:spPr>
          <a:xfrm>
            <a:off x="4084320" y="1236738"/>
            <a:ext cx="4069543" cy="96316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4084320" y="5243065"/>
            <a:ext cx="3942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600" b="1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講師は先輩職員</a:t>
            </a:r>
            <a:endParaRPr lang="ja-JP" altLang="en-US" sz="3600" b="1" cap="none" spc="0" dirty="0">
              <a:ln w="22225">
                <a:solidFill>
                  <a:schemeClr val="tx1"/>
                </a:solidFill>
                <a:prstDash val="solid"/>
              </a:ln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062206" y="3639442"/>
            <a:ext cx="39420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入職</a:t>
            </a:r>
            <a:r>
              <a:rPr lang="en-US" altLang="ja-JP" sz="3200" b="1" dirty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lang="ja-JP" altLang="en-US" sz="32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か月</a:t>
            </a:r>
            <a:endParaRPr lang="en-US" altLang="ja-JP" sz="3200" b="1" cap="none" spc="0" dirty="0" smtClean="0">
              <a:ln w="22225">
                <a:solidFill>
                  <a:schemeClr val="tx1"/>
                </a:solidFill>
                <a:prstDash val="solid"/>
              </a:ln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r"/>
            <a:r>
              <a:rPr lang="ja-JP" altLang="en-US" sz="32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経過後に実施</a:t>
            </a:r>
            <a:endParaRPr lang="ja-JP" altLang="en-US" sz="3200" b="1" cap="none" spc="0" dirty="0">
              <a:ln w="22225">
                <a:solidFill>
                  <a:schemeClr val="tx1"/>
                </a:solidFill>
                <a:prstDash val="solid"/>
              </a:ln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45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4069441" y="1133484"/>
            <a:ext cx="39654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 cap="none" spc="0" dirty="0" smtClean="0">
                <a:ln w="222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課題研究発表会</a:t>
            </a:r>
            <a:endParaRPr lang="ja-JP" altLang="en-US" sz="4000" b="1" cap="none" spc="0" dirty="0">
              <a:ln w="222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5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3" y="214096"/>
            <a:ext cx="826317" cy="58423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97" y="3906763"/>
            <a:ext cx="3331780" cy="24993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758" y="3906763"/>
            <a:ext cx="3332481" cy="249936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97" y="1031710"/>
            <a:ext cx="3332481" cy="249982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758" y="1042099"/>
            <a:ext cx="3332481" cy="2489431"/>
          </a:xfrm>
          <a:prstGeom prst="rect">
            <a:avLst/>
          </a:prstGeom>
        </p:spPr>
      </p:pic>
      <p:sp>
        <p:nvSpPr>
          <p:cNvPr id="9" name="角丸四角形 8"/>
          <p:cNvSpPr/>
          <p:nvPr/>
        </p:nvSpPr>
        <p:spPr>
          <a:xfrm>
            <a:off x="4040400" y="1005843"/>
            <a:ext cx="4069543" cy="96316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069441" y="2523744"/>
            <a:ext cx="39605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課題①</a:t>
            </a:r>
          </a:p>
          <a:p>
            <a:pPr algn="ctr"/>
            <a:r>
              <a:rPr lang="ja-JP" altLang="en-US" sz="24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看取りから学ぶ</a:t>
            </a:r>
            <a:r>
              <a:rPr lang="ja-JP" altLang="en-US" sz="2400" b="1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個別ケア</a:t>
            </a:r>
          </a:p>
          <a:p>
            <a:endParaRPr lang="en-US" altLang="ja-JP" sz="2400" b="1" cap="none" spc="0" dirty="0" smtClean="0">
              <a:ln w="22225">
                <a:solidFill>
                  <a:schemeClr val="tx1"/>
                </a:solidFill>
                <a:prstDash val="solid"/>
              </a:ln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3200" b="1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課題②</a:t>
            </a:r>
          </a:p>
          <a:p>
            <a:pPr algn="ctr"/>
            <a:r>
              <a:rPr lang="en-US" altLang="ja-JP" sz="2400" b="1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24</a:t>
            </a:r>
            <a:r>
              <a:rPr lang="ja-JP" altLang="en-US" sz="2400" b="1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時間シートの問題点</a:t>
            </a:r>
          </a:p>
          <a:p>
            <a:r>
              <a:rPr lang="ja-JP" altLang="en-US" sz="2400" b="1" dirty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ja-JP" altLang="en-US" sz="2400" b="1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把握と統一化</a:t>
            </a:r>
          </a:p>
          <a:p>
            <a:endParaRPr lang="en-US" altLang="ja-JP" sz="2400" b="1" dirty="0" smtClean="0">
              <a:ln w="22225">
                <a:solidFill>
                  <a:schemeClr val="tx1"/>
                </a:solidFill>
                <a:prstDash val="solid"/>
              </a:ln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32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課題③</a:t>
            </a:r>
          </a:p>
          <a:p>
            <a:pPr algn="ctr"/>
            <a:r>
              <a:rPr lang="ja-JP" altLang="en-US" sz="24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インシデントをあげよう</a:t>
            </a:r>
            <a:endParaRPr lang="ja-JP" altLang="en-US" sz="2400" b="1" cap="none" spc="0" dirty="0">
              <a:ln w="22225">
                <a:solidFill>
                  <a:schemeClr val="tx1"/>
                </a:solidFill>
                <a:prstDash val="solid"/>
              </a:ln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813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445252" y="211843"/>
            <a:ext cx="27574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4000" b="1" cap="none" spc="0" dirty="0" smtClean="0">
                <a:ln w="222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接遇勉強会</a:t>
            </a:r>
            <a:endParaRPr lang="ja-JP" altLang="en-US" sz="4000" b="1" cap="none" spc="0" dirty="0">
              <a:ln w="222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5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46" y="1054278"/>
            <a:ext cx="3295298" cy="247147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46" y="3660514"/>
            <a:ext cx="3295298" cy="2471474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正方形/長方形 6"/>
          <p:cNvSpPr/>
          <p:nvPr/>
        </p:nvSpPr>
        <p:spPr>
          <a:xfrm>
            <a:off x="7906624" y="211843"/>
            <a:ext cx="3272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4000" b="1" dirty="0" smtClean="0">
                <a:ln w="222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看取り</a:t>
            </a:r>
            <a:r>
              <a:rPr lang="ja-JP" altLang="en-US" sz="4000" b="1" dirty="0" smtClean="0">
                <a:ln w="222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Ebrima" panose="02000000000000000000" pitchFamily="2" charset="0"/>
              </a:rPr>
              <a:t>勉強会</a:t>
            </a:r>
            <a:endParaRPr lang="ja-JP" altLang="en-US" sz="4000" b="1" cap="none" spc="0" dirty="0">
              <a:ln w="222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5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Ebrima" panose="02000000000000000000" pitchFamily="2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187" y="1110821"/>
            <a:ext cx="3304597" cy="24784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291" y="3662618"/>
            <a:ext cx="3292493" cy="246937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3" y="214096"/>
            <a:ext cx="826317" cy="584235"/>
          </a:xfrm>
          <a:prstGeom prst="rect">
            <a:avLst/>
          </a:prstGeom>
        </p:spPr>
      </p:pic>
      <p:sp>
        <p:nvSpPr>
          <p:cNvPr id="11" name="角丸四角形 10"/>
          <p:cNvSpPr/>
          <p:nvPr/>
        </p:nvSpPr>
        <p:spPr>
          <a:xfrm>
            <a:off x="1188702" y="211843"/>
            <a:ext cx="3282942" cy="74702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7895733" y="211843"/>
            <a:ext cx="3282942" cy="74702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4615232" y="2609925"/>
            <a:ext cx="31455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外部講師を招いて</a:t>
            </a:r>
            <a:endParaRPr lang="en-US" altLang="ja-JP" sz="2800" b="1" dirty="0" smtClean="0">
              <a:ln w="22225">
                <a:solidFill>
                  <a:schemeClr val="tx1"/>
                </a:solidFill>
                <a:prstDash val="solid"/>
              </a:ln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endParaRPr lang="en-US" altLang="ja-JP" sz="2800" b="1" dirty="0" smtClean="0">
              <a:ln w="22225">
                <a:solidFill>
                  <a:schemeClr val="tx1"/>
                </a:solidFill>
                <a:prstDash val="solid"/>
              </a:ln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2800" b="1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施設内勉強会</a:t>
            </a:r>
            <a:endParaRPr lang="en-US" altLang="ja-JP" sz="2800" b="1" dirty="0" smtClean="0">
              <a:ln w="22225">
                <a:solidFill>
                  <a:schemeClr val="tx1"/>
                </a:solidFill>
                <a:prstDash val="solid"/>
              </a:ln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254048" y="6318065"/>
            <a:ext cx="31455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000" b="1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講師：石岡 知華 氏</a:t>
            </a:r>
            <a:endParaRPr lang="en-US" altLang="ja-JP" sz="2000" b="1" dirty="0" smtClean="0">
              <a:ln w="22225">
                <a:solidFill>
                  <a:schemeClr val="tx1"/>
                </a:solidFill>
                <a:prstDash val="solid"/>
              </a:ln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7546477" y="6164177"/>
            <a:ext cx="39380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000" b="1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講師：社会医療法人博進会</a:t>
            </a:r>
            <a:endParaRPr lang="en-US" altLang="ja-JP" sz="2000" b="1" dirty="0" smtClean="0">
              <a:ln w="22225">
                <a:solidFill>
                  <a:schemeClr val="tx1"/>
                </a:solidFill>
                <a:prstDash val="solid"/>
              </a:ln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2000" b="1" dirty="0" smtClean="0">
                <a:ln w="222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南部病院　小笠原 博 先生</a:t>
            </a:r>
            <a:endParaRPr lang="en-US" altLang="ja-JP" sz="2000" b="1" dirty="0" smtClean="0">
              <a:ln w="22225">
                <a:solidFill>
                  <a:schemeClr val="tx1"/>
                </a:solidFill>
                <a:prstDash val="solid"/>
              </a:ln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864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3" y="214096"/>
            <a:ext cx="826317" cy="58423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3" y="798331"/>
            <a:ext cx="12065817" cy="5653269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691643" y="2129400"/>
            <a:ext cx="1093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72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資格取得支援制度の充実</a:t>
            </a:r>
            <a:endParaRPr lang="ja-JP" altLang="en-US" sz="7200" b="1" cap="none" spc="0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083733" y="3891134"/>
            <a:ext cx="104019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5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66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～高い自立性・やりがい・充実感</a:t>
            </a:r>
            <a:r>
              <a:rPr lang="ja-JP" altLang="en-US" sz="54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66FF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～</a:t>
            </a:r>
            <a:endParaRPr lang="ja-JP" altLang="en-US" sz="54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66FF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611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425</Words>
  <Application>Microsoft Office PowerPoint</Application>
  <PresentationFormat>ワイド画面</PresentationFormat>
  <Paragraphs>111</Paragraphs>
  <Slides>30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30</vt:i4>
      </vt:variant>
    </vt:vector>
  </HeadingPairs>
  <TitlesOfParts>
    <vt:vector size="41" baseType="lpstr">
      <vt:lpstr>HGP創英角ﾎﾟｯﾌﾟ体</vt:lpstr>
      <vt:lpstr>HGS創英角ﾎﾟｯﾌﾟ体</vt:lpstr>
      <vt:lpstr>HG丸ｺﾞｼｯｸM-PRO</vt:lpstr>
      <vt:lpstr>ＭＳ Ｐゴシック</vt:lpstr>
      <vt:lpstr>Arial</vt:lpstr>
      <vt:lpstr>Calibri</vt:lpstr>
      <vt:lpstr>Calibri Light</vt:lpstr>
      <vt:lpstr>Ebrima</vt:lpstr>
      <vt:lpstr>Wingdings 2</vt:lpstr>
      <vt:lpstr>HDOfficeLightV0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・個人（職員）研修目標の設定 ・職場の課題、ニーズに応じた研修計画 ・研修の開催と環境づくり ・研修の評価と報告会</vt:lpstr>
      <vt:lpstr>PowerPoint プレゼンテーション</vt:lpstr>
      <vt:lpstr>PowerPoint プレゼンテーション</vt:lpstr>
      <vt:lpstr>理念・基本方針　</vt:lpstr>
      <vt:lpstr>理念・基本方針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2018-04-23T04:40:07Z</dcterms:modified>
</cp:coreProperties>
</file>