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23"/>
  </p:notesMasterIdLst>
  <p:handoutMasterIdLst>
    <p:handoutMasterId r:id="rId24"/>
  </p:handoutMasterIdLst>
  <p:sldIdLst>
    <p:sldId id="256" r:id="rId2"/>
    <p:sldId id="257" r:id="rId3"/>
    <p:sldId id="258" r:id="rId4"/>
    <p:sldId id="259" r:id="rId5"/>
    <p:sldId id="262" r:id="rId6"/>
    <p:sldId id="263" r:id="rId7"/>
    <p:sldId id="264" r:id="rId8"/>
    <p:sldId id="261" r:id="rId9"/>
    <p:sldId id="260" r:id="rId10"/>
    <p:sldId id="265" r:id="rId11"/>
    <p:sldId id="266" r:id="rId12"/>
    <p:sldId id="267" r:id="rId13"/>
    <p:sldId id="268" r:id="rId14"/>
    <p:sldId id="269" r:id="rId15"/>
    <p:sldId id="273" r:id="rId16"/>
    <p:sldId id="270" r:id="rId17"/>
    <p:sldId id="271" r:id="rId18"/>
    <p:sldId id="272" r:id="rId19"/>
    <p:sldId id="275" r:id="rId20"/>
    <p:sldId id="277" r:id="rId21"/>
    <p:sldId id="274" r:id="rId2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FCUUhcq57iSgd2SQQBJ0Q==" hashData="zMmw7i62LJZcam/NPonthzEW/0usT89onTZUqjGouyE3coPzTBwgFC1bLw8QRoYVu6yD/ulyP8O3rAkuoKXPt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4" d="100"/>
          <a:sy n="74" d="100"/>
        </p:scale>
        <p:origin x="372" y="72"/>
      </p:cViewPr>
      <p:guideLst>
        <p:guide orient="horz" pos="2160"/>
        <p:guide pos="3840"/>
      </p:guideLst>
    </p:cSldViewPr>
  </p:slideViewPr>
  <p:notesTextViewPr>
    <p:cViewPr>
      <p:scale>
        <a:sx n="1" d="1"/>
        <a:sy n="1" d="1"/>
      </p:scale>
      <p:origin x="0" y="0"/>
    </p:cViewPr>
  </p:notesTextViewPr>
  <p:notesViewPr>
    <p:cSldViewPr snapToGrid="0">
      <p:cViewPr varScale="1">
        <p:scale>
          <a:sx n="58" d="100"/>
          <a:sy n="58" d="100"/>
        </p:scale>
        <p:origin x="-882" y="-78"/>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ヘッダー プレースホルダー 6"/>
          <p:cNvSpPr>
            <a:spLocks noGrp="1"/>
          </p:cNvSpPr>
          <p:nvPr>
            <p:ph type="hdr" sz="quarter"/>
          </p:nvPr>
        </p:nvSpPr>
        <p:spPr>
          <a:xfrm>
            <a:off x="0" y="1"/>
            <a:ext cx="2949678" cy="498358"/>
          </a:xfrm>
          <a:prstGeom prst="rect">
            <a:avLst/>
          </a:prstGeom>
        </p:spPr>
        <p:txBody>
          <a:bodyPr vert="horz" lIns="91440" tIns="45720" rIns="91440" bIns="45720" rtlCol="0"/>
          <a:lstStyle>
            <a:lvl1pPr algn="l">
              <a:defRPr sz="1200"/>
            </a:lvl1pPr>
          </a:lstStyle>
          <a:p>
            <a:endParaRPr kumimoji="1" lang="ja-JP" altLang="en-US"/>
          </a:p>
        </p:txBody>
      </p:sp>
    </p:spTree>
    <p:extLst>
      <p:ext uri="{BB962C8B-B14F-4D97-AF65-F5344CB8AC3E}">
        <p14:creationId xmlns:p14="http://schemas.microsoft.com/office/powerpoint/2010/main" val="2483131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1"/>
            <a:ext cx="2949575" cy="498475"/>
          </a:xfrm>
          <a:prstGeom prst="rect">
            <a:avLst/>
          </a:prstGeom>
        </p:spPr>
        <p:txBody>
          <a:bodyPr vert="horz" lIns="91440" tIns="45720" rIns="91440" bIns="45720" rtlCol="0"/>
          <a:lstStyle>
            <a:lvl1pPr algn="r">
              <a:defRPr sz="1200"/>
            </a:lvl1pPr>
          </a:lstStyle>
          <a:p>
            <a:fld id="{C9DCC728-1F97-4DA2-8AA8-11149E410594}" type="datetimeFigureOut">
              <a:rPr kumimoji="1" lang="ja-JP" altLang="en-US" smtClean="0"/>
              <a:pPr/>
              <a:t>2018/4/23</a:t>
            </a:fld>
            <a:endParaRPr kumimoji="1" lang="ja-JP" altLang="en-US"/>
          </a:p>
        </p:txBody>
      </p:sp>
      <p:sp>
        <p:nvSpPr>
          <p:cNvPr id="4" name="スライド イメージ プレースホルダー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9"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4"/>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8475"/>
          </a:xfrm>
          <a:prstGeom prst="rect">
            <a:avLst/>
          </a:prstGeom>
        </p:spPr>
        <p:txBody>
          <a:bodyPr vert="horz" lIns="91440" tIns="45720" rIns="91440" bIns="45720" rtlCol="0" anchor="b"/>
          <a:lstStyle>
            <a:lvl1pPr algn="r">
              <a:defRPr sz="1200"/>
            </a:lvl1pPr>
          </a:lstStyle>
          <a:p>
            <a:fld id="{391E2263-766F-4E70-903A-E54645505CE9}" type="slidenum">
              <a:rPr kumimoji="1" lang="ja-JP" altLang="en-US" smtClean="0"/>
              <a:pPr/>
              <a:t>‹#›</a:t>
            </a:fld>
            <a:endParaRPr kumimoji="1" lang="ja-JP" altLang="en-US"/>
          </a:p>
        </p:txBody>
      </p:sp>
    </p:spTree>
    <p:extLst>
      <p:ext uri="{BB962C8B-B14F-4D97-AF65-F5344CB8AC3E}">
        <p14:creationId xmlns:p14="http://schemas.microsoft.com/office/powerpoint/2010/main" val="4536417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91E2263-766F-4E70-903A-E54645505CE9}" type="slidenum">
              <a:rPr kumimoji="1" lang="ja-JP" altLang="en-US" smtClean="0"/>
              <a:pPr/>
              <a:t>1</a:t>
            </a:fld>
            <a:endParaRPr kumimoji="1" lang="ja-JP" altLang="en-US"/>
          </a:p>
        </p:txBody>
      </p:sp>
    </p:spTree>
    <p:extLst>
      <p:ext uri="{BB962C8B-B14F-4D97-AF65-F5344CB8AC3E}">
        <p14:creationId xmlns:p14="http://schemas.microsoft.com/office/powerpoint/2010/main" val="3093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91E2263-766F-4E70-903A-E54645505CE9}" type="slidenum">
              <a:rPr kumimoji="1" lang="ja-JP" altLang="en-US" smtClean="0"/>
              <a:pPr/>
              <a:t>17</a:t>
            </a:fld>
            <a:endParaRPr kumimoji="1" lang="ja-JP" altLang="en-US"/>
          </a:p>
        </p:txBody>
      </p:sp>
    </p:spTree>
    <p:extLst>
      <p:ext uri="{BB962C8B-B14F-4D97-AF65-F5344CB8AC3E}">
        <p14:creationId xmlns:p14="http://schemas.microsoft.com/office/powerpoint/2010/main" val="349773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077F8D5-7BF6-4C72-A765-CAAD261D457D}" type="datetime1">
              <a:rPr kumimoji="1" lang="ja-JP" altLang="en-US" smtClean="0"/>
              <a:pPr/>
              <a:t>2018/4/23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1741969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84F95ED-BA26-464C-99A4-CB12273C9342}" type="datetime1">
              <a:rPr kumimoji="1" lang="ja-JP" altLang="en-US" smtClean="0"/>
              <a:pPr/>
              <a:t>2018/4/23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307138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899"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199"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F046258-F3E9-44DC-BAC3-4BED179AD705}" type="datetime1">
              <a:rPr kumimoji="1" lang="ja-JP" altLang="en-US" smtClean="0"/>
              <a:pPr/>
              <a:t>2018/4/23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183742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7965293-BAE3-4019-B99C-CE912316090B}" type="datetime1">
              <a:rPr kumimoji="1" lang="ja-JP" altLang="en-US" smtClean="0"/>
              <a:pPr/>
              <a:t>2018/4/23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1053770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2"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0328422-4EC3-47B5-9368-29C3C980B96E}" type="datetime1">
              <a:rPr kumimoji="1" lang="ja-JP" altLang="en-US" smtClean="0"/>
              <a:pPr/>
              <a:t>2018/4/23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61333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1"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1"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0AE5952-CE55-4061-9797-A55313ADB996}" type="datetime1">
              <a:rPr kumimoji="1" lang="ja-JP" altLang="en-US" smtClean="0"/>
              <a:pPr/>
              <a:t>2018/4/23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427907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9"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9" y="2505076"/>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2" y="2505076"/>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3CEC427-BAA8-4AE7-9227-B1C68FF3F22F}" type="datetime1">
              <a:rPr kumimoji="1" lang="ja-JP" altLang="en-US" smtClean="0"/>
              <a:pPr/>
              <a:t>2018/4/23</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436871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ED03DD9-67A2-4775-95B8-72C2A7B4BD6C}" type="datetime1">
              <a:rPr kumimoji="1" lang="ja-JP" altLang="en-US" smtClean="0"/>
              <a:pPr/>
              <a:t>2018/4/23</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218250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B549D27-340F-4002-BF21-88DEF0560CE3}" type="datetime1">
              <a:rPr kumimoji="1" lang="ja-JP" altLang="en-US" smtClean="0"/>
              <a:pPr/>
              <a:t>2018/4/23</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75647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90" y="457200"/>
            <a:ext cx="3932236"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EFAB0F0-5F6A-4C34-BF86-FB84BC50ED04}" type="datetime1">
              <a:rPr kumimoji="1" lang="ja-JP" altLang="en-US" smtClean="0"/>
              <a:pPr/>
              <a:t>2018/4/23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226522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90" y="457200"/>
            <a:ext cx="3932236"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09522F5-C939-42A4-8E62-39D1C2ABB082}" type="datetime1">
              <a:rPr kumimoji="1" lang="ja-JP" altLang="en-US" smtClean="0"/>
              <a:pPr/>
              <a:t>2018/4/23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F07F5381-F177-45D5-A366-EA28469A1E64}" type="slidenum">
              <a:rPr kumimoji="1" lang="ja-JP" altLang="en-US" smtClean="0"/>
              <a:pPr/>
              <a:t>‹#›</a:t>
            </a:fld>
            <a:endParaRPr kumimoji="1" lang="ja-JP" altLang="en-US" dirty="0"/>
          </a:p>
        </p:txBody>
      </p:sp>
    </p:spTree>
    <p:extLst>
      <p:ext uri="{BB962C8B-B14F-4D97-AF65-F5344CB8AC3E}">
        <p14:creationId xmlns:p14="http://schemas.microsoft.com/office/powerpoint/2010/main" val="3241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640BC-243E-42D7-B6C6-774410238AF3}" type="datetime1">
              <a:rPr kumimoji="1" lang="ja-JP" altLang="en-US" smtClean="0"/>
              <a:pPr/>
              <a:t>2018/4/23</a:t>
            </a:fld>
            <a:endParaRPr kumimoji="1" lang="ja-JP" altLang="en-US" dirty="0"/>
          </a:p>
        </p:txBody>
      </p:sp>
      <p:sp>
        <p:nvSpPr>
          <p:cNvPr id="5" name="フッター プレースホルダー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11315700" y="6356351"/>
            <a:ext cx="685801" cy="365125"/>
          </a:xfrm>
          <a:prstGeom prst="rect">
            <a:avLst/>
          </a:prstGeom>
          <a:solidFill>
            <a:srgbClr val="00B0F0"/>
          </a:solidFill>
        </p:spPr>
        <p:txBody>
          <a:bodyPr vert="horz" lIns="91440" tIns="45720" rIns="91440" bIns="45720" rtlCol="0" anchor="ctr"/>
          <a:lstStyle>
            <a:lvl1pPr algn="ctr">
              <a:defRPr sz="1800" b="1">
                <a:solidFill>
                  <a:schemeClr val="bg1"/>
                </a:solidFill>
                <a:latin typeface="HG丸ｺﾞｼｯｸM-PRO" panose="020F0600000000000000" pitchFamily="50" charset="-128"/>
                <a:ea typeface="HG丸ｺﾞｼｯｸM-PRO" panose="020F0600000000000000" pitchFamily="50" charset="-128"/>
              </a:defRPr>
            </a:lvl1pPr>
          </a:lstStyle>
          <a:p>
            <a:fld id="{F07F5381-F177-45D5-A366-EA28469A1E64}" type="slidenum">
              <a:rPr lang="ja-JP" altLang="en-US" smtClean="0"/>
              <a:pPr/>
              <a:t>‹#›</a:t>
            </a:fld>
            <a:endParaRPr lang="ja-JP" altLang="en-US" dirty="0"/>
          </a:p>
        </p:txBody>
      </p:sp>
    </p:spTree>
    <p:extLst>
      <p:ext uri="{BB962C8B-B14F-4D97-AF65-F5344CB8AC3E}">
        <p14:creationId xmlns:p14="http://schemas.microsoft.com/office/powerpoint/2010/main" val="1948195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タイトル 5"/>
          <p:cNvSpPr>
            <a:spLocks noGrp="1"/>
          </p:cNvSpPr>
          <p:nvPr>
            <p:ph type="ctrTitle"/>
          </p:nvPr>
        </p:nvSpPr>
        <p:spPr>
          <a:xfrm>
            <a:off x="1524000" y="454147"/>
            <a:ext cx="9144000" cy="1743930"/>
          </a:xfrm>
        </p:spPr>
        <p:txBody>
          <a:bodyPr>
            <a:normAutofit/>
          </a:bodyPr>
          <a:lstStyle/>
          <a:p>
            <a:r>
              <a:rPr kumimoji="1" lang="ja-JP" altLang="en-US" b="1" dirty="0" smtClean="0">
                <a:ln w="38100">
                  <a:solidFill>
                    <a:schemeClr val="tx1">
                      <a:lumMod val="75000"/>
                      <a:lumOff val="25000"/>
                    </a:schemeClr>
                  </a:solidFill>
                </a:ln>
                <a:solidFill>
                  <a:srgbClr val="00B0F0"/>
                </a:solidFill>
                <a:latin typeface="HGP創英角ｺﾞｼｯｸUB" panose="020B0900000000000000" pitchFamily="50" charset="-128"/>
                <a:ea typeface="HGP創英角ｺﾞｼｯｸUB" panose="020B0900000000000000" pitchFamily="50" charset="-128"/>
              </a:rPr>
              <a:t>職員が働きやすい職場環境を作るためにできること</a:t>
            </a:r>
            <a:endParaRPr kumimoji="1" lang="ja-JP" altLang="en-US" b="1" dirty="0">
              <a:ln w="38100">
                <a:solidFill>
                  <a:schemeClr val="tx1">
                    <a:lumMod val="75000"/>
                    <a:lumOff val="25000"/>
                  </a:schemeClr>
                </a:solidFill>
              </a:ln>
              <a:solidFill>
                <a:srgbClr val="00B0F0"/>
              </a:solidFill>
              <a:latin typeface="HGP創英角ｺﾞｼｯｸUB" panose="020B0900000000000000" pitchFamily="50" charset="-128"/>
              <a:ea typeface="HGP創英角ｺﾞｼｯｸUB" panose="020B0900000000000000" pitchFamily="50" charset="-128"/>
            </a:endParaRPr>
          </a:p>
        </p:txBody>
      </p:sp>
      <p:sp>
        <p:nvSpPr>
          <p:cNvPr id="7" name="サブタイトル 6"/>
          <p:cNvSpPr>
            <a:spLocks noGrp="1"/>
          </p:cNvSpPr>
          <p:nvPr>
            <p:ph type="subTitle" idx="1"/>
          </p:nvPr>
        </p:nvSpPr>
        <p:spPr>
          <a:xfrm>
            <a:off x="6096001" y="5468817"/>
            <a:ext cx="5638800" cy="1283677"/>
          </a:xfrm>
        </p:spPr>
        <p:txBody>
          <a:bodyPr>
            <a:normAutofit lnSpcReduction="10000"/>
          </a:bodyPr>
          <a:lstStyle/>
          <a:p>
            <a:pPr algn="l"/>
            <a:r>
              <a:rPr kumimoji="1" lang="ja-JP" altLang="en-US" b="1" dirty="0" smtClean="0">
                <a:solidFill>
                  <a:schemeClr val="bg1"/>
                </a:solidFill>
              </a:rPr>
              <a:t>社会福祉法人秋葉会</a:t>
            </a:r>
            <a:endParaRPr kumimoji="1" lang="en-US" altLang="ja-JP" b="1" dirty="0" smtClean="0">
              <a:solidFill>
                <a:schemeClr val="bg1"/>
              </a:solidFill>
            </a:endParaRPr>
          </a:p>
          <a:p>
            <a:pPr algn="l"/>
            <a:r>
              <a:rPr lang="ja-JP" altLang="en-US" b="1" dirty="0" smtClean="0">
                <a:solidFill>
                  <a:schemeClr val="bg1"/>
                </a:solidFill>
              </a:rPr>
              <a:t>特別養護老人ホーム彩香園アルテリーベ</a:t>
            </a:r>
            <a:endParaRPr lang="en-US" altLang="ja-JP" b="1" dirty="0" smtClean="0">
              <a:solidFill>
                <a:schemeClr val="bg1"/>
              </a:solidFill>
            </a:endParaRPr>
          </a:p>
          <a:p>
            <a:pPr algn="l"/>
            <a:r>
              <a:rPr kumimoji="1" lang="ja-JP" altLang="en-US" b="1" dirty="0" smtClean="0">
                <a:solidFill>
                  <a:schemeClr val="bg1"/>
                </a:solidFill>
              </a:rPr>
              <a:t>事務員　谷坂咲子　　高橋清</a:t>
            </a:r>
            <a:endParaRPr kumimoji="1" lang="ja-JP" altLang="en-US" b="1" dirty="0">
              <a:solidFill>
                <a:schemeClr val="bg1"/>
              </a:solidFill>
            </a:endParaRPr>
          </a:p>
        </p:txBody>
      </p:sp>
    </p:spTree>
    <p:extLst>
      <p:ext uri="{BB962C8B-B14F-4D97-AF65-F5344CB8AC3E}">
        <p14:creationId xmlns:p14="http://schemas.microsoft.com/office/powerpoint/2010/main" val="3057097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kumimoji="1" lang="ja-JP" altLang="en-US" sz="4000" b="1" dirty="0" smtClean="0">
                <a:latin typeface="HG丸ｺﾞｼｯｸM-PRO" panose="020F0600000000000000" pitchFamily="50" charset="-128"/>
                <a:ea typeface="HG丸ｺﾞｼｯｸM-PRO" panose="020F0600000000000000" pitchFamily="50" charset="-128"/>
              </a:rPr>
              <a:t>①リフレッシュ休暇制度と職員旅行の実施</a:t>
            </a:r>
            <a:endParaRPr kumimoji="1" lang="ja-JP" altLang="en-US" sz="4000"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sz="half" idx="1"/>
          </p:nvPr>
        </p:nvSpPr>
        <p:spPr>
          <a:solidFill>
            <a:schemeClr val="bg1">
              <a:alpha val="70000"/>
            </a:schemeClr>
          </a:solidFill>
        </p:spPr>
        <p:txBody>
          <a:bodyPr>
            <a:normAutofit lnSpcReduction="10000"/>
          </a:bodyPr>
          <a:lstStyle/>
          <a:p>
            <a:pPr marL="0" indent="0">
              <a:buNone/>
            </a:pPr>
            <a:r>
              <a:rPr lang="ja-JP" altLang="en-US" b="1" dirty="0" smtClean="0">
                <a:latin typeface="HG丸ｺﾞｼｯｸM-PRO" panose="020F0600000000000000" pitchFamily="50" charset="-128"/>
                <a:ea typeface="HG丸ｺﾞｼｯｸM-PRO" panose="020F0600000000000000" pitchFamily="50" charset="-128"/>
              </a:rPr>
              <a:t>職員</a:t>
            </a:r>
            <a:r>
              <a:rPr lang="ja-JP" altLang="en-US" b="1" dirty="0">
                <a:latin typeface="HG丸ｺﾞｼｯｸM-PRO" panose="020F0600000000000000" pitchFamily="50" charset="-128"/>
                <a:ea typeface="HG丸ｺﾞｼｯｸM-PRO" panose="020F0600000000000000" pitchFamily="50" charset="-128"/>
              </a:rPr>
              <a:t>旅行</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平成</a:t>
            </a:r>
            <a:r>
              <a:rPr lang="en-US" altLang="ja-JP" b="1" dirty="0" smtClean="0">
                <a:latin typeface="HG丸ｺﾞｼｯｸM-PRO" panose="020F0600000000000000" pitchFamily="50" charset="-128"/>
                <a:ea typeface="HG丸ｺﾞｼｯｸM-PRO" panose="020F0600000000000000" pitchFamily="50" charset="-128"/>
              </a:rPr>
              <a:t>28</a:t>
            </a:r>
            <a:r>
              <a:rPr lang="ja-JP" altLang="en-US" b="1" dirty="0" smtClean="0">
                <a:latin typeface="HG丸ｺﾞｼｯｸM-PRO" panose="020F0600000000000000" pitchFamily="50" charset="-128"/>
                <a:ea typeface="HG丸ｺﾞｼｯｸM-PRO" panose="020F0600000000000000" pitchFamily="50" charset="-128"/>
              </a:rPr>
              <a:t>年度　</a:t>
            </a:r>
            <a:r>
              <a:rPr lang="ja-JP" altLang="en-US" b="1" dirty="0">
                <a:latin typeface="HG丸ｺﾞｼｯｸM-PRO" panose="020F0600000000000000" pitchFamily="50" charset="-128"/>
                <a:ea typeface="HG丸ｺﾞｼｯｸM-PRO" panose="020F0600000000000000" pitchFamily="50" charset="-128"/>
              </a:rPr>
              <a:t>参加者</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名</a:t>
            </a:r>
            <a:endParaRPr lang="en-US" altLang="ja-JP" b="1" dirty="0" smtClean="0">
              <a:latin typeface="HG丸ｺﾞｼｯｸM-PRO" panose="020F0600000000000000" pitchFamily="50" charset="-128"/>
              <a:ea typeface="HG丸ｺﾞｼｯｸM-PRO" panose="020F0600000000000000" pitchFamily="50" charset="-128"/>
            </a:endParaRPr>
          </a:p>
        </p:txBody>
      </p:sp>
      <p:sp>
        <p:nvSpPr>
          <p:cNvPr id="4" name="コンテンツ プレースホルダー 3"/>
          <p:cNvSpPr>
            <a:spLocks noGrp="1"/>
          </p:cNvSpPr>
          <p:nvPr>
            <p:ph sz="half" idx="2"/>
          </p:nvPr>
        </p:nvSpPr>
        <p:spPr>
          <a:solidFill>
            <a:schemeClr val="bg1">
              <a:alpha val="70000"/>
            </a:schemeClr>
          </a:solidFill>
        </p:spPr>
        <p:txBody>
          <a:bodyPr>
            <a:normAutofit lnSpcReduction="10000"/>
          </a:bodyPr>
          <a:lstStyle/>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平成</a:t>
            </a:r>
            <a:r>
              <a:rPr lang="en-US" altLang="ja-JP" b="1" dirty="0">
                <a:latin typeface="HG丸ｺﾞｼｯｸM-PRO" panose="020F0600000000000000" pitchFamily="50" charset="-128"/>
                <a:ea typeface="HG丸ｺﾞｼｯｸM-PRO" panose="020F0600000000000000" pitchFamily="50" charset="-128"/>
              </a:rPr>
              <a:t>29</a:t>
            </a:r>
            <a:r>
              <a:rPr lang="ja-JP" altLang="en-US" b="1" dirty="0">
                <a:latin typeface="HG丸ｺﾞｼｯｸM-PRO" panose="020F0600000000000000" pitchFamily="50" charset="-128"/>
                <a:ea typeface="HG丸ｺﾞｼｯｸM-PRO" panose="020F0600000000000000" pitchFamily="50" charset="-128"/>
              </a:rPr>
              <a:t>年度　</a:t>
            </a:r>
            <a:r>
              <a:rPr lang="ja-JP" altLang="en-US" b="1" dirty="0" smtClean="0">
                <a:latin typeface="HG丸ｺﾞｼｯｸM-PRO" panose="020F0600000000000000" pitchFamily="50" charset="-128"/>
                <a:ea typeface="HG丸ｺﾞｼｯｸM-PRO" panose="020F0600000000000000" pitchFamily="50" charset="-128"/>
              </a:rPr>
              <a:t>参加</a:t>
            </a:r>
            <a:r>
              <a:rPr lang="ja-JP" altLang="en-US" b="1" dirty="0">
                <a:latin typeface="HG丸ｺﾞｼｯｸM-PRO" panose="020F0600000000000000" pitchFamily="50" charset="-128"/>
                <a:ea typeface="HG丸ｺﾞｼｯｸM-PRO" panose="020F0600000000000000" pitchFamily="50" charset="-128"/>
              </a:rPr>
              <a:t>予定</a:t>
            </a:r>
            <a:r>
              <a:rPr lang="ja-JP" altLang="en-US" b="1" dirty="0" smtClean="0">
                <a:latin typeface="HG丸ｺﾞｼｯｸM-PRO" panose="020F0600000000000000" pitchFamily="50" charset="-128"/>
                <a:ea typeface="HG丸ｺﾞｼｯｸM-PRO" panose="020F0600000000000000" pitchFamily="50" charset="-128"/>
              </a:rPr>
              <a:t>者</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名</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（申込者）</a:t>
            </a: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ja-JP" altLang="en-US" dirty="0"/>
          </a:p>
        </p:txBody>
      </p:sp>
      <p:sp>
        <p:nvSpPr>
          <p:cNvPr id="5" name="スライド番号プレースホルダー 4"/>
          <p:cNvSpPr>
            <a:spLocks noGrp="1"/>
          </p:cNvSpPr>
          <p:nvPr>
            <p:ph type="sldNum" sz="quarter" idx="12"/>
          </p:nvPr>
        </p:nvSpPr>
        <p:spPr/>
        <p:txBody>
          <a:bodyPr/>
          <a:lstStyle/>
          <a:p>
            <a:fld id="{F07F5381-F177-45D5-A366-EA28469A1E64}" type="slidenum">
              <a:rPr kumimoji="1" lang="ja-JP" altLang="en-US" smtClean="0"/>
              <a:pPr/>
              <a:t>10</a:t>
            </a:fld>
            <a:endParaRPr kumimoji="1" lang="ja-JP" altLang="en-US" dirty="0"/>
          </a:p>
        </p:txBody>
      </p:sp>
    </p:spTree>
    <p:extLst>
      <p:ext uri="{BB962C8B-B14F-4D97-AF65-F5344CB8AC3E}">
        <p14:creationId xmlns:p14="http://schemas.microsoft.com/office/powerpoint/2010/main" val="2059125285"/>
      </p:ext>
    </p:extLst>
  </p:cSld>
  <p:clrMapOvr>
    <a:masterClrMapping/>
  </p:clrMapOvr>
  <mc:AlternateContent xmlns:mc="http://schemas.openxmlformats.org/markup-compatibility/2006" xmlns:p14="http://schemas.microsoft.com/office/powerpoint/2010/main">
    <mc:Choice Requires="p14">
      <p:transition spd="slow" p14:dur="150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kumimoji="1" lang="ja-JP" altLang="en-US" sz="4000" b="1" dirty="0" smtClean="0"/>
              <a:t>②研修への参加</a:t>
            </a:r>
            <a:endParaRPr kumimoji="1" lang="ja-JP" altLang="en-US" sz="4000" b="1" dirty="0"/>
          </a:p>
        </p:txBody>
      </p:sp>
      <p:sp>
        <p:nvSpPr>
          <p:cNvPr id="3" name="コンテンツ プレースホルダー 2"/>
          <p:cNvSpPr>
            <a:spLocks noGrp="1"/>
          </p:cNvSpPr>
          <p:nvPr>
            <p:ph idx="1"/>
          </p:nvPr>
        </p:nvSpPr>
        <p:spPr>
          <a:solidFill>
            <a:schemeClr val="bg1">
              <a:alpha val="70000"/>
            </a:schemeClr>
          </a:solidFill>
        </p:spPr>
        <p:txBody>
          <a:bodyPr>
            <a:normAutofit/>
          </a:bodyPr>
          <a:lstStyle/>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研修は施設で参加してもらいたい研修を年間計画で行うほかに、研修案内が施設に届いたものを各事業所に配布して、研修があることを職員に周知している。事務室に研修案内の綴りをおいて職員が誰でも閲覧しているようにしている。</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その</a:t>
            </a:r>
            <a:r>
              <a:rPr lang="ja-JP" altLang="en-US" b="1" dirty="0">
                <a:latin typeface="HG丸ｺﾞｼｯｸM-PRO" panose="020F0600000000000000" pitchFamily="50" charset="-128"/>
                <a:ea typeface="HG丸ｺﾞｼｯｸM-PRO" panose="020F0600000000000000" pitchFamily="50" charset="-128"/>
              </a:rPr>
              <a:t>中</a:t>
            </a:r>
            <a:r>
              <a:rPr lang="ja-JP" altLang="en-US" b="1" dirty="0" smtClean="0">
                <a:latin typeface="HG丸ｺﾞｼｯｸM-PRO" panose="020F0600000000000000" pitchFamily="50" charset="-128"/>
                <a:ea typeface="HG丸ｺﾞｼｯｸM-PRO" panose="020F0600000000000000" pitchFamily="50" charset="-128"/>
              </a:rPr>
              <a:t>から、職員が自分で興味があり、自主的かつ積極的な意欲を引き出せるような研修への参加を目指し、研修に参加してもらうことにより職員のスキルアップを図っている。</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研修</a:t>
            </a:r>
            <a:r>
              <a:rPr kumimoji="1" lang="ja-JP" altLang="en-US" b="1" dirty="0" smtClean="0">
                <a:latin typeface="HG丸ｺﾞｼｯｸM-PRO" panose="020F0600000000000000" pitchFamily="50" charset="-128"/>
                <a:ea typeface="HG丸ｺﾞｼｯｸM-PRO" panose="020F0600000000000000" pitchFamily="50" charset="-128"/>
              </a:rPr>
              <a:t>に</a:t>
            </a:r>
            <a:r>
              <a:rPr kumimoji="1" lang="ja-JP" altLang="en-US" b="1" dirty="0">
                <a:latin typeface="HG丸ｺﾞｼｯｸM-PRO" panose="020F0600000000000000" pitchFamily="50" charset="-128"/>
                <a:ea typeface="HG丸ｺﾞｼｯｸM-PRO" panose="020F0600000000000000" pitchFamily="50" charset="-128"/>
              </a:rPr>
              <a:t>参加</a:t>
            </a:r>
            <a:r>
              <a:rPr kumimoji="1" lang="ja-JP" altLang="en-US" b="1" dirty="0" smtClean="0">
                <a:latin typeface="HG丸ｺﾞｼｯｸM-PRO" panose="020F0600000000000000" pitchFamily="50" charset="-128"/>
                <a:ea typeface="HG丸ｺﾞｼｯｸM-PRO" panose="020F0600000000000000" pitchFamily="50" charset="-128"/>
              </a:rPr>
              <a:t>してきた</a:t>
            </a:r>
            <a:r>
              <a:rPr kumimoji="1" lang="ja-JP" altLang="en-US" b="1" dirty="0">
                <a:latin typeface="HG丸ｺﾞｼｯｸM-PRO" panose="020F0600000000000000" pitchFamily="50" charset="-128"/>
                <a:ea typeface="HG丸ｺﾞｼｯｸM-PRO" panose="020F0600000000000000" pitchFamily="50" charset="-128"/>
              </a:rPr>
              <a:t>内容</a:t>
            </a:r>
            <a:r>
              <a:rPr kumimoji="1" lang="ja-JP" altLang="en-US" b="1" dirty="0" smtClean="0">
                <a:latin typeface="HG丸ｺﾞｼｯｸM-PRO" panose="020F0600000000000000" pitchFamily="50" charset="-128"/>
                <a:ea typeface="HG丸ｺﾞｼｯｸM-PRO" panose="020F0600000000000000" pitchFamily="50" charset="-128"/>
              </a:rPr>
              <a:t>は、職員会議や職場内研修で他の職員に伝達している。</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F07F5381-F177-45D5-A366-EA28469A1E64}" type="slidenum">
              <a:rPr kumimoji="1" lang="ja-JP" altLang="en-US" smtClean="0"/>
              <a:pPr/>
              <a:t>11</a:t>
            </a:fld>
            <a:endParaRPr kumimoji="1" lang="ja-JP" altLang="en-US" dirty="0"/>
          </a:p>
        </p:txBody>
      </p:sp>
      <p:sp>
        <p:nvSpPr>
          <p:cNvPr id="5" name="テキスト ボックス 4"/>
          <p:cNvSpPr txBox="1"/>
          <p:nvPr/>
        </p:nvSpPr>
        <p:spPr>
          <a:xfrm>
            <a:off x="190501" y="6400800"/>
            <a:ext cx="3062654" cy="369332"/>
          </a:xfrm>
          <a:prstGeom prst="rect">
            <a:avLst/>
          </a:prstGeom>
          <a:noFill/>
        </p:spPr>
        <p:txBody>
          <a:bodyPr wrap="square" rtlCol="0">
            <a:spAutoFit/>
          </a:bodyPr>
          <a:lstStyle/>
          <a:p>
            <a:r>
              <a:rPr lang="ja-JP" altLang="en-US" b="1" dirty="0" smtClean="0">
                <a:latin typeface="HG丸ｺﾞｼｯｸM-PRO" panose="020F0600000000000000" pitchFamily="50" charset="-128"/>
                <a:ea typeface="HG丸ｺﾞｼｯｸM-PRO" panose="020F0600000000000000" pitchFamily="50" charset="-128"/>
              </a:rPr>
              <a:t>特別養護老人ホーム　居室</a:t>
            </a:r>
            <a:endParaRPr kumimoji="1" lang="ja-JP" altLang="en-US"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74900409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kumimoji="1" lang="ja-JP" altLang="en-US" sz="4000" b="1" dirty="0" smtClean="0"/>
              <a:t>②研修への参加</a:t>
            </a:r>
            <a:endParaRPr kumimoji="1" lang="ja-JP" altLang="en-US" sz="4000" b="1" dirty="0"/>
          </a:p>
        </p:txBody>
      </p:sp>
      <p:sp>
        <p:nvSpPr>
          <p:cNvPr id="3" name="コンテンツ プレースホルダー 2"/>
          <p:cNvSpPr>
            <a:spLocks noGrp="1"/>
          </p:cNvSpPr>
          <p:nvPr>
            <p:ph idx="1"/>
          </p:nvPr>
        </p:nvSpPr>
        <p:spPr>
          <a:solidFill>
            <a:schemeClr val="bg1">
              <a:alpha val="70000"/>
            </a:schemeClr>
          </a:solidFill>
        </p:spPr>
        <p:txBody>
          <a:bodyPr>
            <a:normAutofit lnSpcReduction="10000"/>
          </a:bodyPr>
          <a:lstStyle/>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年間計画での研修参加</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・青森県喀痰吸引等研修</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・青森県認知症介護実践研修（実践者研修）</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・青森県認知症介護基礎研修</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・青森県認知症介護実践研修（実践リーダー研修）</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・青森県老人福祉施設大会</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・青森県訪問看護ステーション連絡協議会　研修会</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・東北ブロック老人福祉施設研究会</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・東北ブロックカントリーミーティング　　　　　</a:t>
            </a:r>
            <a:r>
              <a:rPr lang="ja-JP" altLang="en-US" b="1" dirty="0" smtClean="0">
                <a:latin typeface="HG丸ｺﾞｼｯｸM-PRO" panose="020F0600000000000000" pitchFamily="50" charset="-128"/>
                <a:ea typeface="HG丸ｺﾞｼｯｸM-PRO" panose="020F0600000000000000" pitchFamily="50" charset="-128"/>
              </a:rPr>
              <a:t>な</a:t>
            </a:r>
            <a:r>
              <a:rPr lang="ja-JP" altLang="en-US" b="1" dirty="0">
                <a:latin typeface="HG丸ｺﾞｼｯｸM-PRO" panose="020F0600000000000000" pitchFamily="50" charset="-128"/>
                <a:ea typeface="HG丸ｺﾞｼｯｸM-PRO" panose="020F0600000000000000" pitchFamily="50" charset="-128"/>
              </a:rPr>
              <a:t>ど</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F07F5381-F177-45D5-A366-EA28469A1E64}" type="slidenum">
              <a:rPr kumimoji="1" lang="ja-JP" altLang="en-US" smtClean="0"/>
              <a:pPr/>
              <a:t>12</a:t>
            </a:fld>
            <a:endParaRPr kumimoji="1" lang="ja-JP" altLang="en-US" dirty="0"/>
          </a:p>
        </p:txBody>
      </p:sp>
    </p:spTree>
    <p:extLst>
      <p:ext uri="{BB962C8B-B14F-4D97-AF65-F5344CB8AC3E}">
        <p14:creationId xmlns:p14="http://schemas.microsoft.com/office/powerpoint/2010/main" val="3536327589"/>
      </p:ext>
    </p:extLst>
  </p:cSld>
  <p:clrMapOvr>
    <a:masterClrMapping/>
  </p:clrMapOvr>
  <mc:AlternateContent xmlns:mc="http://schemas.openxmlformats.org/markup-compatibility/2006" xmlns:p14="http://schemas.microsoft.com/office/powerpoint/2010/main">
    <mc:Choice Requires="p14">
      <p:transition spd="slow" p14:dur="1500">
        <p:pull dir="u"/>
      </p:transition>
    </mc:Choice>
    <mc:Fallback xmlns="">
      <p:transition spd="slow">
        <p:pull dir="u"/>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kumimoji="1" lang="ja-JP" altLang="en-US" sz="4000" b="1" dirty="0" smtClean="0"/>
              <a:t>②研修への参加</a:t>
            </a:r>
            <a:endParaRPr kumimoji="1" lang="ja-JP" altLang="en-US" sz="4000" b="1" dirty="0"/>
          </a:p>
        </p:txBody>
      </p:sp>
      <p:sp>
        <p:nvSpPr>
          <p:cNvPr id="3" name="コンテンツ プレースホルダー 2"/>
          <p:cNvSpPr>
            <a:spLocks noGrp="1"/>
          </p:cNvSpPr>
          <p:nvPr>
            <p:ph idx="1"/>
          </p:nvPr>
        </p:nvSpPr>
        <p:spPr>
          <a:solidFill>
            <a:schemeClr val="bg1">
              <a:alpha val="70000"/>
            </a:schemeClr>
          </a:solidFill>
        </p:spPr>
        <p:txBody>
          <a:bodyPr>
            <a:normAutofit/>
          </a:bodyPr>
          <a:lstStyle/>
          <a:p>
            <a:pPr marL="0" indent="0">
              <a:buNone/>
            </a:pPr>
            <a:r>
              <a:rPr lang="ja-JP" altLang="en-US" b="1" dirty="0">
                <a:latin typeface="HG丸ｺﾞｼｯｸM-PRO" panose="020F0600000000000000" pitchFamily="50" charset="-128"/>
                <a:ea typeface="HG丸ｺﾞｼｯｸM-PRO" panose="020F0600000000000000" pitchFamily="50" charset="-128"/>
              </a:rPr>
              <a:t>自主的</a:t>
            </a:r>
            <a:r>
              <a:rPr lang="ja-JP" altLang="en-US" b="1" dirty="0" smtClean="0">
                <a:latin typeface="HG丸ｺﾞｼｯｸM-PRO" panose="020F0600000000000000" pitchFamily="50" charset="-128"/>
                <a:ea typeface="HG丸ｺﾞｼｯｸM-PRO" panose="020F0600000000000000" pitchFamily="50" charset="-128"/>
              </a:rPr>
              <a:t>な</a:t>
            </a:r>
            <a:r>
              <a:rPr kumimoji="1" lang="ja-JP" altLang="en-US" b="1" dirty="0" smtClean="0">
                <a:latin typeface="HG丸ｺﾞｼｯｸM-PRO" panose="020F0600000000000000" pitchFamily="50" charset="-128"/>
                <a:ea typeface="HG丸ｺﾞｼｯｸM-PRO" panose="020F0600000000000000" pitchFamily="50" charset="-128"/>
              </a:rPr>
              <a:t>研修参加</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・看取りケアセミナー　　・マネジメント研修</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・労務関係セミナー　　・在宅ケアセミナー</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・感染症研修会　　・食品衛生（食中毒）研修会</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・病院主催の研修会　　・関係団体主催研修会</a:t>
            </a:r>
            <a:r>
              <a:rPr kumimoji="1" lang="ja-JP" altLang="en-US" b="1" dirty="0" smtClean="0">
                <a:latin typeface="HG丸ｺﾞｼｯｸM-PRO" panose="020F0600000000000000" pitchFamily="50" charset="-128"/>
                <a:ea typeface="HG丸ｺﾞｼｯｸM-PRO" panose="020F0600000000000000" pitchFamily="50" charset="-128"/>
              </a:rPr>
              <a:t>　　　など</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地域の研修、意見交換会</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・高齢者等支援ネットワーク　　・地域ケア会議</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F07F5381-F177-45D5-A366-EA28469A1E64}" type="slidenum">
              <a:rPr kumimoji="1" lang="ja-JP" altLang="en-US" smtClean="0"/>
              <a:pPr/>
              <a:t>13</a:t>
            </a:fld>
            <a:endParaRPr kumimoji="1" lang="ja-JP" altLang="en-US" dirty="0"/>
          </a:p>
        </p:txBody>
      </p:sp>
    </p:spTree>
    <p:extLst>
      <p:ext uri="{BB962C8B-B14F-4D97-AF65-F5344CB8AC3E}">
        <p14:creationId xmlns:p14="http://schemas.microsoft.com/office/powerpoint/2010/main" val="2158936547"/>
      </p:ext>
    </p:extLst>
  </p:cSld>
  <p:clrMapOvr>
    <a:masterClrMapping/>
  </p:clrMapOvr>
  <mc:AlternateContent xmlns:mc="http://schemas.openxmlformats.org/markup-compatibility/2006" xmlns:p14="http://schemas.microsoft.com/office/powerpoint/2010/main">
    <mc:Choice Requires="p14">
      <p:transition spd="slow" p14:dur="1500">
        <p:pull dir="u"/>
      </p:transition>
    </mc:Choice>
    <mc:Fallback xmlns="">
      <p:transition spd="slow">
        <p:pull dir="u"/>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lang="ja-JP" altLang="en-US" sz="4000" b="1" dirty="0"/>
              <a:t>②研修への参加</a:t>
            </a:r>
            <a:endParaRPr kumimoji="1" lang="ja-JP" altLang="en-US" sz="4000"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sz="half" idx="1"/>
          </p:nvPr>
        </p:nvSpPr>
        <p:spPr>
          <a:solidFill>
            <a:schemeClr val="bg1">
              <a:alpha val="70000"/>
            </a:schemeClr>
          </a:solidFill>
        </p:spPr>
        <p:txBody>
          <a:bodyPr>
            <a:normAutofit fontScale="92500"/>
          </a:bodyPr>
          <a:lstStyle/>
          <a:p>
            <a:pPr marL="0" indent="0">
              <a:buNone/>
            </a:pPr>
            <a:r>
              <a:rPr lang="ja-JP" altLang="en-US" b="1" dirty="0" smtClean="0">
                <a:latin typeface="HG丸ｺﾞｼｯｸM-PRO" panose="020F0600000000000000" pitchFamily="50" charset="-128"/>
                <a:ea typeface="HG丸ｺﾞｼｯｸM-PRO" panose="020F0600000000000000" pitchFamily="50" charset="-128"/>
              </a:rPr>
              <a:t>研修参加者</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平成</a:t>
            </a:r>
            <a:r>
              <a:rPr lang="en-US" altLang="ja-JP" b="1" dirty="0" smtClean="0">
                <a:latin typeface="HG丸ｺﾞｼｯｸM-PRO" panose="020F0600000000000000" pitchFamily="50" charset="-128"/>
                <a:ea typeface="HG丸ｺﾞｼｯｸM-PRO" panose="020F0600000000000000" pitchFamily="50" charset="-128"/>
              </a:rPr>
              <a:t>28</a:t>
            </a:r>
            <a:r>
              <a:rPr lang="ja-JP" altLang="en-US" b="1" dirty="0" smtClean="0">
                <a:latin typeface="HG丸ｺﾞｼｯｸM-PRO" panose="020F0600000000000000" pitchFamily="50" charset="-128"/>
                <a:ea typeface="HG丸ｺﾞｼｯｸM-PRO" panose="020F0600000000000000" pitchFamily="50" charset="-128"/>
              </a:rPr>
              <a:t>年度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名</a:t>
            </a:r>
            <a:endParaRPr lang="en-US" altLang="ja-JP" b="1" dirty="0" smtClean="0">
              <a:latin typeface="HG丸ｺﾞｼｯｸM-PRO" panose="020F0600000000000000" pitchFamily="50" charset="-128"/>
              <a:ea typeface="HG丸ｺﾞｼｯｸM-PRO" panose="020F0600000000000000" pitchFamily="50" charset="-128"/>
            </a:endParaRPr>
          </a:p>
        </p:txBody>
      </p:sp>
      <p:sp>
        <p:nvSpPr>
          <p:cNvPr id="4" name="コンテンツ プレースホルダー 3"/>
          <p:cNvSpPr>
            <a:spLocks noGrp="1"/>
          </p:cNvSpPr>
          <p:nvPr>
            <p:ph sz="half" idx="2"/>
          </p:nvPr>
        </p:nvSpPr>
        <p:spPr>
          <a:solidFill>
            <a:schemeClr val="bg1">
              <a:alpha val="70000"/>
            </a:schemeClr>
          </a:solidFill>
        </p:spPr>
        <p:txBody>
          <a:bodyPr>
            <a:normAutofit fontScale="92500"/>
          </a:bodyPr>
          <a:lstStyle/>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平成</a:t>
            </a:r>
            <a:r>
              <a:rPr lang="en-US" altLang="ja-JP" b="1" dirty="0">
                <a:latin typeface="HG丸ｺﾞｼｯｸM-PRO" panose="020F0600000000000000" pitchFamily="50" charset="-128"/>
                <a:ea typeface="HG丸ｺﾞｼｯｸM-PRO" panose="020F0600000000000000" pitchFamily="50" charset="-128"/>
              </a:rPr>
              <a:t>29</a:t>
            </a:r>
            <a:r>
              <a:rPr lang="ja-JP" altLang="en-US" b="1" dirty="0" smtClean="0">
                <a:latin typeface="HG丸ｺﾞｼｯｸM-PRO" panose="020F0600000000000000" pitchFamily="50" charset="-128"/>
                <a:ea typeface="HG丸ｺﾞｼｯｸM-PRO" panose="020F0600000000000000" pitchFamily="50" charset="-128"/>
              </a:rPr>
              <a:t>年度</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名</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（平成</a:t>
            </a:r>
            <a:r>
              <a:rPr lang="en-US" altLang="ja-JP" b="1" dirty="0" smtClean="0">
                <a:latin typeface="HG丸ｺﾞｼｯｸM-PRO" panose="020F0600000000000000" pitchFamily="50" charset="-128"/>
                <a:ea typeface="HG丸ｺﾞｼｯｸM-PRO" panose="020F0600000000000000" pitchFamily="50" charset="-128"/>
              </a:rPr>
              <a:t>29</a:t>
            </a:r>
            <a:r>
              <a:rPr lang="ja-JP" altLang="en-US" b="1" dirty="0" smtClean="0">
                <a:latin typeface="HG丸ｺﾞｼｯｸM-PRO" panose="020F0600000000000000" pitchFamily="50" charset="-128"/>
                <a:ea typeface="HG丸ｺﾞｼｯｸM-PRO" panose="020F0600000000000000" pitchFamily="50" charset="-128"/>
              </a:rPr>
              <a:t>年</a:t>
            </a:r>
            <a:r>
              <a:rPr lang="en-US" altLang="ja-JP" b="1" dirty="0" smtClean="0">
                <a:latin typeface="HG丸ｺﾞｼｯｸM-PRO" panose="020F0600000000000000" pitchFamily="50" charset="-128"/>
                <a:ea typeface="HG丸ｺﾞｼｯｸM-PRO" panose="020F0600000000000000" pitchFamily="50" charset="-128"/>
              </a:rPr>
              <a:t>8</a:t>
            </a:r>
            <a:r>
              <a:rPr lang="ja-JP" altLang="en-US" b="1" dirty="0" smtClean="0">
                <a:latin typeface="HG丸ｺﾞｼｯｸM-PRO" panose="020F0600000000000000" pitchFamily="50" charset="-128"/>
                <a:ea typeface="HG丸ｺﾞｼｯｸM-PRO" panose="020F0600000000000000" pitchFamily="50" charset="-128"/>
              </a:rPr>
              <a:t>月末まで）</a:t>
            </a: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ja-JP" altLang="en-US" dirty="0"/>
          </a:p>
        </p:txBody>
      </p:sp>
      <p:sp>
        <p:nvSpPr>
          <p:cNvPr id="5" name="スライド番号プレースホルダー 4"/>
          <p:cNvSpPr>
            <a:spLocks noGrp="1"/>
          </p:cNvSpPr>
          <p:nvPr>
            <p:ph type="sldNum" sz="quarter" idx="12"/>
          </p:nvPr>
        </p:nvSpPr>
        <p:spPr/>
        <p:txBody>
          <a:bodyPr/>
          <a:lstStyle/>
          <a:p>
            <a:fld id="{F07F5381-F177-45D5-A366-EA28469A1E64}" type="slidenum">
              <a:rPr kumimoji="1" lang="ja-JP" altLang="en-US" smtClean="0"/>
              <a:pPr/>
              <a:t>14</a:t>
            </a:fld>
            <a:endParaRPr kumimoji="1" lang="ja-JP" altLang="en-US" dirty="0"/>
          </a:p>
        </p:txBody>
      </p:sp>
    </p:spTree>
    <p:extLst>
      <p:ext uri="{BB962C8B-B14F-4D97-AF65-F5344CB8AC3E}">
        <p14:creationId xmlns:p14="http://schemas.microsoft.com/office/powerpoint/2010/main" val="1841631955"/>
      </p:ext>
    </p:extLst>
  </p:cSld>
  <p:clrMapOvr>
    <a:masterClrMapping/>
  </p:clrMapOvr>
  <mc:AlternateContent xmlns:mc="http://schemas.openxmlformats.org/markup-compatibility/2006" xmlns:p14="http://schemas.microsoft.com/office/powerpoint/2010/main">
    <mc:Choice Requires="p14">
      <p:transition spd="slow" p14:dur="150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lang="ja-JP" altLang="en-US" sz="4000" b="1" dirty="0"/>
              <a:t>②研修への参加</a:t>
            </a:r>
            <a:endParaRPr kumimoji="1" lang="ja-JP" altLang="en-US" sz="4000"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sz="half" idx="1"/>
          </p:nvPr>
        </p:nvSpPr>
        <p:spPr>
          <a:solidFill>
            <a:schemeClr val="bg1">
              <a:alpha val="70000"/>
            </a:schemeClr>
          </a:solidFill>
        </p:spPr>
        <p:txBody>
          <a:bodyPr>
            <a:normAutofit/>
          </a:bodyPr>
          <a:lstStyle/>
          <a:p>
            <a:pPr marL="0" indent="0">
              <a:buNone/>
            </a:pPr>
            <a:r>
              <a:rPr lang="ja-JP" altLang="en-US" b="1" dirty="0" smtClean="0">
                <a:latin typeface="HG丸ｺﾞｼｯｸM-PRO" panose="020F0600000000000000" pitchFamily="50" charset="-128"/>
                <a:ea typeface="HG丸ｺﾞｼｯｸM-PRO" panose="020F0600000000000000" pitchFamily="50" charset="-128"/>
              </a:rPr>
              <a:t>喀痰吸引等研修修了者</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名</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（連携協働研修修了者含む）</a:t>
            </a:r>
            <a:endParaRPr lang="en-US" altLang="ja-JP" b="1" dirty="0" smtClean="0">
              <a:latin typeface="HG丸ｺﾞｼｯｸM-PRO" panose="020F0600000000000000" pitchFamily="50" charset="-128"/>
              <a:ea typeface="HG丸ｺﾞｼｯｸM-PRO" panose="020F0600000000000000" pitchFamily="50" charset="-128"/>
            </a:endParaRPr>
          </a:p>
        </p:txBody>
      </p:sp>
      <p:sp>
        <p:nvSpPr>
          <p:cNvPr id="4" name="コンテンツ プレースホルダー 3"/>
          <p:cNvSpPr>
            <a:spLocks noGrp="1"/>
          </p:cNvSpPr>
          <p:nvPr>
            <p:ph sz="half" idx="2"/>
          </p:nvPr>
        </p:nvSpPr>
        <p:spPr>
          <a:solidFill>
            <a:schemeClr val="bg1">
              <a:alpha val="70000"/>
            </a:schemeClr>
          </a:solidFill>
        </p:spPr>
        <p:txBody>
          <a:bodyPr>
            <a:normAutofit/>
          </a:bodyPr>
          <a:lstStyle/>
          <a:p>
            <a:pPr marL="0" indent="0">
              <a:buNone/>
            </a:pPr>
            <a:r>
              <a:rPr lang="ja-JP" altLang="en-US" b="1" dirty="0" smtClean="0">
                <a:latin typeface="HG丸ｺﾞｼｯｸM-PRO" panose="020F0600000000000000" pitchFamily="50" charset="-128"/>
                <a:ea typeface="HG丸ｺﾞｼｯｸM-PRO" panose="020F0600000000000000" pitchFamily="50" charset="-128"/>
              </a:rPr>
              <a:t>認知症実践者研修修了者</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a:t>
            </a:r>
            <a:r>
              <a:rPr lang="ja-JP" altLang="en-US" b="1" dirty="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名</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a:t>
            </a:r>
            <a:endParaRPr kumimoji="1" lang="ja-JP" altLang="en-US" dirty="0"/>
          </a:p>
        </p:txBody>
      </p:sp>
      <p:sp>
        <p:nvSpPr>
          <p:cNvPr id="5" name="スライド番号プレースホルダー 4"/>
          <p:cNvSpPr>
            <a:spLocks noGrp="1"/>
          </p:cNvSpPr>
          <p:nvPr>
            <p:ph type="sldNum" sz="quarter" idx="12"/>
          </p:nvPr>
        </p:nvSpPr>
        <p:spPr/>
        <p:txBody>
          <a:bodyPr/>
          <a:lstStyle/>
          <a:p>
            <a:fld id="{F07F5381-F177-45D5-A366-EA28469A1E64}" type="slidenum">
              <a:rPr kumimoji="1" lang="ja-JP" altLang="en-US" smtClean="0"/>
              <a:pPr/>
              <a:t>15</a:t>
            </a:fld>
            <a:endParaRPr kumimoji="1" lang="ja-JP" altLang="en-US" dirty="0"/>
          </a:p>
        </p:txBody>
      </p:sp>
    </p:spTree>
    <p:extLst>
      <p:ext uri="{BB962C8B-B14F-4D97-AF65-F5344CB8AC3E}">
        <p14:creationId xmlns:p14="http://schemas.microsoft.com/office/powerpoint/2010/main" val="3389787774"/>
      </p:ext>
    </p:extLst>
  </p:cSld>
  <p:clrMapOvr>
    <a:masterClrMapping/>
  </p:clrMapOvr>
  <mc:AlternateContent xmlns:mc="http://schemas.openxmlformats.org/markup-compatibility/2006" xmlns:p14="http://schemas.microsoft.com/office/powerpoint/2010/main">
    <mc:Choice Requires="p14">
      <p:transition spd="slow" p14:dur="150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lstStyle/>
          <a:p>
            <a:r>
              <a:rPr kumimoji="1" lang="ja-JP" altLang="en-US" b="1" dirty="0" smtClean="0">
                <a:latin typeface="HG丸ｺﾞｼｯｸM-PRO" panose="020F0600000000000000" pitchFamily="50" charset="-128"/>
                <a:ea typeface="HG丸ｺﾞｼｯｸM-PRO" panose="020F0600000000000000" pitchFamily="50" charset="-128"/>
              </a:rPr>
              <a:t>③休みやすい環境づくりへの取り組み</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solidFill>
            <a:schemeClr val="bg1">
              <a:alpha val="70000"/>
            </a:schemeClr>
          </a:solidFill>
        </p:spPr>
        <p:txBody>
          <a:bodyPr>
            <a:normAutofit/>
          </a:bodyPr>
          <a:lstStyle/>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育児・介護休業の取得や疾病による長期の離脱後の復職についても、個々の諸事業を踏まえ、労働時間の短縮や業務内容の軽減等のサポートを図り、育児・介護・疾病等を理由に離職することがないような環境づくりを目指している。</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法人の行動計画目標</a:t>
            </a:r>
            <a:r>
              <a:rPr kumimoji="1" lang="en-US" altLang="ja-JP" b="1" dirty="0" smtClean="0">
                <a:latin typeface="HG丸ｺﾞｼｯｸM-PRO" panose="020F0600000000000000" pitchFamily="50" charset="-128"/>
                <a:ea typeface="HG丸ｺﾞｼｯｸM-PRO" panose="020F0600000000000000" pitchFamily="50" charset="-128"/>
              </a:rPr>
              <a:t>(H27.12</a:t>
            </a:r>
            <a:r>
              <a:rPr kumimoji="1" lang="ja-JP" altLang="en-US" b="1" dirty="0" smtClean="0">
                <a:latin typeface="HG丸ｺﾞｼｯｸM-PRO" panose="020F0600000000000000" pitchFamily="50" charset="-128"/>
                <a:ea typeface="HG丸ｺﾞｼｯｸM-PRO" panose="020F0600000000000000" pitchFamily="50" charset="-128"/>
              </a:rPr>
              <a:t>～</a:t>
            </a:r>
            <a:r>
              <a:rPr kumimoji="1" lang="en-US" altLang="ja-JP" b="1" dirty="0" smtClean="0">
                <a:latin typeface="HG丸ｺﾞｼｯｸM-PRO" panose="020F0600000000000000" pitchFamily="50" charset="-128"/>
                <a:ea typeface="HG丸ｺﾞｼｯｸM-PRO" panose="020F0600000000000000" pitchFamily="50" charset="-128"/>
              </a:rPr>
              <a:t>H30.11)</a:t>
            </a: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■年次有給休暇の取得日数を１人当たり年間平均　　日以上に</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　する</a:t>
            </a:r>
            <a:r>
              <a:rPr lang="ja-JP" altLang="en-US" b="1" dirty="0" smtClean="0">
                <a:latin typeface="HG丸ｺﾞｼｯｸM-PRO" panose="020F0600000000000000" pitchFamily="50" charset="-128"/>
                <a:ea typeface="HG丸ｺﾞｼｯｸM-PRO" panose="020F0600000000000000" pitchFamily="50" charset="-128"/>
              </a:rPr>
              <a:t>。</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■子の看護休暇制度を拡充する。</a:t>
            </a:r>
            <a:endParaRPr kumimoji="1"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F07F5381-F177-45D5-A366-EA28469A1E64}" type="slidenum">
              <a:rPr kumimoji="1" lang="ja-JP" altLang="en-US" smtClean="0"/>
              <a:pPr/>
              <a:t>16</a:t>
            </a:fld>
            <a:endParaRPr kumimoji="1" lang="ja-JP" altLang="en-US" dirty="0"/>
          </a:p>
        </p:txBody>
      </p:sp>
      <p:sp>
        <p:nvSpPr>
          <p:cNvPr id="5" name="テキスト ボックス 4"/>
          <p:cNvSpPr txBox="1"/>
          <p:nvPr/>
        </p:nvSpPr>
        <p:spPr>
          <a:xfrm>
            <a:off x="190500" y="6400800"/>
            <a:ext cx="2159001" cy="369332"/>
          </a:xfrm>
          <a:prstGeom prst="rect">
            <a:avLst/>
          </a:prstGeom>
          <a:noFill/>
        </p:spPr>
        <p:txBody>
          <a:bodyPr wrap="square" rtlCol="0">
            <a:spAutoFit/>
          </a:bodyPr>
          <a:lstStyle/>
          <a:p>
            <a:r>
              <a:rPr lang="ja-JP" altLang="en-US" b="1" dirty="0" smtClean="0">
                <a:latin typeface="HG丸ｺﾞｼｯｸM-PRO" panose="020F0600000000000000" pitchFamily="50" charset="-128"/>
                <a:ea typeface="HG丸ｺﾞｼｯｸM-PRO" panose="020F0600000000000000" pitchFamily="50" charset="-128"/>
              </a:rPr>
              <a:t>サンポエム　外観</a:t>
            </a:r>
            <a:endParaRPr kumimoji="1" lang="ja-JP" altLang="en-US"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51960198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lstStyle/>
          <a:p>
            <a:r>
              <a:rPr kumimoji="1" lang="ja-JP" altLang="en-US" b="1" dirty="0" smtClean="0">
                <a:latin typeface="HG丸ｺﾞｼｯｸM-PRO" panose="020F0600000000000000" pitchFamily="50" charset="-128"/>
                <a:ea typeface="HG丸ｺﾞｼｯｸM-PRO" panose="020F0600000000000000" pitchFamily="50" charset="-128"/>
              </a:rPr>
              <a:t>③休みやすい環境づくりへの取り組み</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sz="half" idx="1"/>
          </p:nvPr>
        </p:nvSpPr>
        <p:spPr>
          <a:solidFill>
            <a:schemeClr val="bg1">
              <a:alpha val="70000"/>
            </a:schemeClr>
          </a:solidFill>
        </p:spPr>
        <p:txBody>
          <a:bodyPr>
            <a:normAutofit/>
          </a:bodyPr>
          <a:lstStyle/>
          <a:p>
            <a:pPr marL="0" indent="0">
              <a:buNone/>
            </a:pPr>
            <a:r>
              <a:rPr kumimoji="1" lang="ja-JP" altLang="en-US" sz="2400" b="1" dirty="0" smtClean="0">
                <a:latin typeface="HG丸ｺﾞｼｯｸM-PRO" panose="020F0600000000000000" pitchFamily="50" charset="-128"/>
                <a:ea typeface="HG丸ｺﾞｼｯｸM-PRO" panose="020F0600000000000000" pitchFamily="50" charset="-128"/>
              </a:rPr>
              <a:t>育児休業取得者</a:t>
            </a:r>
            <a:endParaRPr kumimoji="1"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400" b="1" dirty="0" smtClean="0">
                <a:latin typeface="HG丸ｺﾞｼｯｸM-PRO" panose="020F0600000000000000" pitchFamily="50" charset="-128"/>
                <a:ea typeface="HG丸ｺﾞｼｯｸM-PRO" panose="020F0600000000000000" pitchFamily="50" charset="-128"/>
              </a:rPr>
              <a:t>平成</a:t>
            </a:r>
            <a:r>
              <a:rPr lang="en-US" altLang="ja-JP" sz="2400" b="1" dirty="0" smtClean="0">
                <a:latin typeface="HG丸ｺﾞｼｯｸM-PRO" panose="020F0600000000000000" pitchFamily="50" charset="-128"/>
                <a:ea typeface="HG丸ｺﾞｼｯｸM-PRO" panose="020F0600000000000000" pitchFamily="50" charset="-128"/>
              </a:rPr>
              <a:t>27</a:t>
            </a:r>
            <a:r>
              <a:rPr lang="ja-JP" altLang="en-US" sz="2400" b="1" dirty="0" smtClean="0">
                <a:latin typeface="HG丸ｺﾞｼｯｸM-PRO" panose="020F0600000000000000" pitchFamily="50" charset="-128"/>
                <a:ea typeface="HG丸ｺﾞｼｯｸM-PRO" panose="020F0600000000000000" pitchFamily="50" charset="-128"/>
              </a:rPr>
              <a:t>年度　　名（</a:t>
            </a:r>
            <a:r>
              <a:rPr lang="en-US" altLang="ja-JP" sz="2400" b="1" dirty="0" smtClean="0">
                <a:latin typeface="HG丸ｺﾞｼｯｸM-PRO" panose="020F0600000000000000" pitchFamily="50" charset="-128"/>
                <a:ea typeface="HG丸ｺﾞｼｯｸM-PRO" panose="020F0600000000000000" pitchFamily="50" charset="-128"/>
              </a:rPr>
              <a:t>H28.2</a:t>
            </a:r>
            <a:r>
              <a:rPr lang="ja-JP" altLang="en-US" sz="2400" b="1" dirty="0" smtClean="0">
                <a:latin typeface="HG丸ｺﾞｼｯｸM-PRO" panose="020F0600000000000000" pitchFamily="50" charset="-128"/>
                <a:ea typeface="HG丸ｺﾞｼｯｸM-PRO" panose="020F0600000000000000" pitchFamily="50" charset="-128"/>
              </a:rPr>
              <a:t>～）</a:t>
            </a:r>
            <a:endParaRPr kumimoji="1"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400" b="1" dirty="0" smtClean="0">
                <a:latin typeface="HG丸ｺﾞｼｯｸM-PRO" panose="020F0600000000000000" pitchFamily="50" charset="-128"/>
                <a:ea typeface="HG丸ｺﾞｼｯｸM-PRO" panose="020F0600000000000000" pitchFamily="50" charset="-128"/>
              </a:rPr>
              <a:t>平成</a:t>
            </a:r>
            <a:r>
              <a:rPr lang="en-US" altLang="ja-JP" sz="2400" b="1" dirty="0">
                <a:latin typeface="HG丸ｺﾞｼｯｸM-PRO" panose="020F0600000000000000" pitchFamily="50" charset="-128"/>
                <a:ea typeface="HG丸ｺﾞｼｯｸM-PRO" panose="020F0600000000000000" pitchFamily="50" charset="-128"/>
              </a:rPr>
              <a:t>28</a:t>
            </a:r>
            <a:r>
              <a:rPr lang="ja-JP" altLang="en-US" sz="2400" b="1" dirty="0" smtClean="0">
                <a:latin typeface="HG丸ｺﾞｼｯｸM-PRO" panose="020F0600000000000000" pitchFamily="50" charset="-128"/>
                <a:ea typeface="HG丸ｺﾞｼｯｸM-PRO" panose="020F0600000000000000" pitchFamily="50" charset="-128"/>
              </a:rPr>
              <a:t>年度　　名（</a:t>
            </a:r>
            <a:r>
              <a:rPr lang="en-US" altLang="ja-JP" sz="2400" b="1" dirty="0" smtClean="0">
                <a:latin typeface="HG丸ｺﾞｼｯｸM-PRO" panose="020F0600000000000000" pitchFamily="50" charset="-128"/>
                <a:ea typeface="HG丸ｺﾞｼｯｸM-PRO" panose="020F0600000000000000" pitchFamily="50" charset="-128"/>
              </a:rPr>
              <a:t>H28.11</a:t>
            </a:r>
            <a:r>
              <a:rPr lang="ja-JP" altLang="en-US" sz="2400" b="1" dirty="0" smtClean="0">
                <a:latin typeface="HG丸ｺﾞｼｯｸM-PRO" panose="020F0600000000000000" pitchFamily="50" charset="-128"/>
                <a:ea typeface="HG丸ｺﾞｼｯｸM-PRO" panose="020F0600000000000000" pitchFamily="50" charset="-128"/>
              </a:rPr>
              <a:t>～）</a:t>
            </a:r>
            <a:endParaRPr kumimoji="1"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400" b="1" dirty="0" smtClean="0">
                <a:latin typeface="HG丸ｺﾞｼｯｸM-PRO" panose="020F0600000000000000" pitchFamily="50" charset="-128"/>
                <a:ea typeface="HG丸ｺﾞｼｯｸM-PRO" panose="020F0600000000000000" pitchFamily="50" charset="-128"/>
              </a:rPr>
              <a:t>平成</a:t>
            </a:r>
            <a:r>
              <a:rPr lang="en-US" altLang="ja-JP" sz="2400" b="1" dirty="0" smtClean="0">
                <a:latin typeface="HG丸ｺﾞｼｯｸM-PRO" panose="020F0600000000000000" pitchFamily="50" charset="-128"/>
                <a:ea typeface="HG丸ｺﾞｼｯｸM-PRO" panose="020F0600000000000000" pitchFamily="50" charset="-128"/>
              </a:rPr>
              <a:t>29</a:t>
            </a:r>
            <a:r>
              <a:rPr lang="ja-JP" altLang="en-US" sz="2400" b="1" dirty="0" smtClean="0">
                <a:latin typeface="HG丸ｺﾞｼｯｸM-PRO" panose="020F0600000000000000" pitchFamily="50" charset="-128"/>
                <a:ea typeface="HG丸ｺﾞｼｯｸM-PRO" panose="020F0600000000000000" pitchFamily="50" charset="-128"/>
              </a:rPr>
              <a:t>年度　　名（</a:t>
            </a:r>
            <a:r>
              <a:rPr lang="en-US" altLang="ja-JP" sz="2400" b="1" dirty="0" smtClean="0">
                <a:latin typeface="HG丸ｺﾞｼｯｸM-PRO" panose="020F0600000000000000" pitchFamily="50" charset="-128"/>
                <a:ea typeface="HG丸ｺﾞｼｯｸM-PRO" panose="020F0600000000000000" pitchFamily="50" charset="-128"/>
              </a:rPr>
              <a:t>H29.8</a:t>
            </a:r>
            <a:r>
              <a:rPr lang="ja-JP" altLang="en-US" sz="2400" b="1" dirty="0" smtClean="0">
                <a:latin typeface="HG丸ｺﾞｼｯｸM-PRO" panose="020F0600000000000000" pitchFamily="50" charset="-128"/>
                <a:ea typeface="HG丸ｺﾞｼｯｸM-PRO" panose="020F0600000000000000" pitchFamily="50" charset="-128"/>
              </a:rPr>
              <a:t>～）</a:t>
            </a:r>
            <a:endParaRPr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smtClean="0">
                <a:latin typeface="HG丸ｺﾞｼｯｸM-PRO" panose="020F0600000000000000" pitchFamily="50" charset="-128"/>
                <a:ea typeface="HG丸ｺﾞｼｯｸM-PRO" panose="020F0600000000000000" pitchFamily="50" charset="-128"/>
              </a:rPr>
              <a:t>介護休業取得者</a:t>
            </a:r>
            <a:endParaRPr kumimoji="1"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400" b="1" dirty="0" smtClean="0">
                <a:latin typeface="HG丸ｺﾞｼｯｸM-PRO" panose="020F0600000000000000" pitchFamily="50" charset="-128"/>
                <a:ea typeface="HG丸ｺﾞｼｯｸM-PRO" panose="020F0600000000000000" pitchFamily="50" charset="-128"/>
              </a:rPr>
              <a:t>平成</a:t>
            </a:r>
            <a:r>
              <a:rPr lang="en-US" altLang="ja-JP" sz="2400" b="1" dirty="0" smtClean="0">
                <a:latin typeface="HG丸ｺﾞｼｯｸM-PRO" panose="020F0600000000000000" pitchFamily="50" charset="-128"/>
                <a:ea typeface="HG丸ｺﾞｼｯｸM-PRO" panose="020F0600000000000000" pitchFamily="50" charset="-128"/>
              </a:rPr>
              <a:t>27</a:t>
            </a:r>
            <a:r>
              <a:rPr lang="ja-JP" altLang="en-US" sz="2400" b="1" dirty="0" smtClean="0">
                <a:latin typeface="HG丸ｺﾞｼｯｸM-PRO" panose="020F0600000000000000" pitchFamily="50" charset="-128"/>
                <a:ea typeface="HG丸ｺﾞｼｯｸM-PRO" panose="020F0600000000000000" pitchFamily="50" charset="-128"/>
              </a:rPr>
              <a:t>年度　　名（</a:t>
            </a:r>
            <a:r>
              <a:rPr lang="en-US" altLang="ja-JP" sz="2400" b="1" dirty="0" smtClean="0">
                <a:latin typeface="HG丸ｺﾞｼｯｸM-PRO" panose="020F0600000000000000" pitchFamily="50" charset="-128"/>
                <a:ea typeface="HG丸ｺﾞｼｯｸM-PRO" panose="020F0600000000000000" pitchFamily="50" charset="-128"/>
              </a:rPr>
              <a:t>H27.4</a:t>
            </a:r>
            <a:r>
              <a:rPr lang="ja-JP" altLang="en-US" sz="2400" b="1" dirty="0" smtClean="0">
                <a:latin typeface="HG丸ｺﾞｼｯｸM-PRO" panose="020F0600000000000000" pitchFamily="50" charset="-128"/>
                <a:ea typeface="HG丸ｺﾞｼｯｸM-PRO" panose="020F0600000000000000" pitchFamily="50" charset="-128"/>
              </a:rPr>
              <a:t>～）</a:t>
            </a:r>
            <a:endParaRPr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smtClean="0">
                <a:latin typeface="HG丸ｺﾞｼｯｸM-PRO" panose="020F0600000000000000" pitchFamily="50" charset="-128"/>
                <a:ea typeface="HG丸ｺﾞｼｯｸM-PRO" panose="020F0600000000000000" pitchFamily="50" charset="-128"/>
              </a:rPr>
              <a:t>休業終了後の離職　名</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4" name="コンテンツ プレースホルダー 3"/>
          <p:cNvSpPr>
            <a:spLocks noGrp="1"/>
          </p:cNvSpPr>
          <p:nvPr>
            <p:ph sz="half" idx="2"/>
          </p:nvPr>
        </p:nvSpPr>
        <p:spPr>
          <a:solidFill>
            <a:schemeClr val="bg1">
              <a:alpha val="70000"/>
            </a:schemeClr>
          </a:solidFill>
        </p:spPr>
        <p:txBody>
          <a:bodyPr>
            <a:normAutofit/>
          </a:bodyPr>
          <a:lstStyle/>
          <a:p>
            <a:pPr marL="0" indent="0">
              <a:buNone/>
            </a:pPr>
            <a:r>
              <a:rPr lang="ja-JP" altLang="en-US" sz="2400" b="1" dirty="0" smtClean="0">
                <a:latin typeface="HG丸ｺﾞｼｯｸM-PRO" panose="020F0600000000000000" pitchFamily="50" charset="-128"/>
                <a:ea typeface="HG丸ｺﾞｼｯｸM-PRO" panose="020F0600000000000000" pitchFamily="50" charset="-128"/>
              </a:rPr>
              <a:t>疾病による業務負担の軽減や介護等による休暇</a:t>
            </a:r>
            <a:endParaRPr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平成</a:t>
            </a:r>
            <a:r>
              <a:rPr lang="en-US" altLang="ja-JP" sz="2400" b="1" dirty="0" smtClean="0">
                <a:latin typeface="HG丸ｺﾞｼｯｸM-PRO" panose="020F0600000000000000" pitchFamily="50" charset="-128"/>
                <a:ea typeface="HG丸ｺﾞｼｯｸM-PRO" panose="020F0600000000000000" pitchFamily="50" charset="-128"/>
              </a:rPr>
              <a:t>28</a:t>
            </a:r>
            <a:r>
              <a:rPr lang="ja-JP" altLang="en-US" sz="2400" b="1" dirty="0" smtClean="0">
                <a:latin typeface="HG丸ｺﾞｼｯｸM-PRO" panose="020F0600000000000000" pitchFamily="50" charset="-128"/>
                <a:ea typeface="HG丸ｺﾞｼｯｸM-PRO" panose="020F0600000000000000" pitchFamily="50" charset="-128"/>
              </a:rPr>
              <a:t>年</a:t>
            </a:r>
            <a:r>
              <a:rPr lang="ja-JP" altLang="en-US" sz="2400" b="1" dirty="0">
                <a:latin typeface="HG丸ｺﾞｼｯｸM-PRO" panose="020F0600000000000000" pitchFamily="50" charset="-128"/>
                <a:ea typeface="HG丸ｺﾞｼｯｸM-PRO" panose="020F0600000000000000" pitchFamily="50" charset="-128"/>
              </a:rPr>
              <a:t>度</a:t>
            </a:r>
            <a:r>
              <a:rPr lang="ja-JP" altLang="en-US" sz="2400" b="1" dirty="0" smtClean="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平成</a:t>
            </a:r>
            <a:r>
              <a:rPr lang="en-US" altLang="ja-JP" sz="2400" b="1" dirty="0" smtClean="0">
                <a:latin typeface="HG丸ｺﾞｼｯｸM-PRO" panose="020F0600000000000000" pitchFamily="50" charset="-128"/>
                <a:ea typeface="HG丸ｺﾞｼｯｸM-PRO" panose="020F0600000000000000" pitchFamily="50" charset="-128"/>
              </a:rPr>
              <a:t>29</a:t>
            </a:r>
            <a:r>
              <a:rPr lang="ja-JP" altLang="en-US" sz="2400" b="1" dirty="0" smtClean="0">
                <a:latin typeface="HG丸ｺﾞｼｯｸM-PRO" panose="020F0600000000000000" pitchFamily="50" charset="-128"/>
                <a:ea typeface="HG丸ｺﾞｼｯｸM-PRO" panose="020F0600000000000000" pitchFamily="50" charset="-128"/>
              </a:rPr>
              <a:t>年度</a:t>
            </a:r>
            <a:endParaRPr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産前</a:t>
            </a:r>
            <a:r>
              <a:rPr kumimoji="1" lang="ja-JP" altLang="en-US" sz="2400" b="1" dirty="0" smtClean="0">
                <a:latin typeface="HG丸ｺﾞｼｯｸM-PRO" panose="020F0600000000000000" pitchFamily="50" charset="-128"/>
                <a:ea typeface="HG丸ｺﾞｼｯｸM-PRO" panose="020F0600000000000000" pitchFamily="50" charset="-128"/>
              </a:rPr>
              <a:t>の業務軽減サポート　　名</a:t>
            </a:r>
            <a:endParaRPr kumimoji="1"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400" b="1" dirty="0" smtClean="0">
                <a:latin typeface="HG丸ｺﾞｼｯｸM-PRO" panose="020F0600000000000000" pitchFamily="50" charset="-128"/>
                <a:ea typeface="HG丸ｺﾞｼｯｸM-PRO" panose="020F0600000000000000" pitchFamily="50" charset="-128"/>
              </a:rPr>
              <a:t>疾病による長期休暇　　　　名</a:t>
            </a:r>
            <a:endParaRPr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介護</a:t>
            </a:r>
            <a:r>
              <a:rPr lang="ja-JP" altLang="en-US" sz="2400" b="1" dirty="0" smtClean="0">
                <a:latin typeface="HG丸ｺﾞｼｯｸM-PRO" panose="020F0600000000000000" pitchFamily="50" charset="-128"/>
                <a:ea typeface="HG丸ｺﾞｼｯｸM-PRO" panose="020F0600000000000000" pitchFamily="50" charset="-128"/>
              </a:rPr>
              <a:t>のための長期休暇　　　名</a:t>
            </a:r>
            <a:endParaRPr lang="en-US" altLang="ja-JP" sz="2400"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smtClean="0">
                <a:latin typeface="HG丸ｺﾞｼｯｸM-PRO" panose="020F0600000000000000" pitchFamily="50" charset="-128"/>
                <a:ea typeface="HG丸ｺﾞｼｯｸM-PRO" panose="020F0600000000000000" pitchFamily="50" charset="-128"/>
              </a:rPr>
              <a:t>（復帰後の業務内容や業務時間など</a:t>
            </a:r>
            <a:r>
              <a:rPr lang="ja-JP" altLang="en-US" sz="2400" b="1" dirty="0">
                <a:latin typeface="HG丸ｺﾞｼｯｸM-PRO" panose="020F0600000000000000" pitchFamily="50" charset="-128"/>
                <a:ea typeface="HG丸ｺﾞｼｯｸM-PRO" panose="020F0600000000000000" pitchFamily="50" charset="-128"/>
              </a:rPr>
              <a:t>　</a:t>
            </a:r>
            <a:r>
              <a:rPr kumimoji="1" lang="ja-JP" altLang="en-US" sz="2400" b="1" dirty="0" smtClean="0">
                <a:latin typeface="HG丸ｺﾞｼｯｸM-PRO" panose="020F0600000000000000" pitchFamily="50" charset="-128"/>
                <a:ea typeface="HG丸ｺﾞｼｯｸM-PRO" panose="020F0600000000000000" pitchFamily="50" charset="-128"/>
              </a:rPr>
              <a:t>についての相談をおこない職場復帰を目指す）</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12"/>
          </p:nvPr>
        </p:nvSpPr>
        <p:spPr/>
        <p:txBody>
          <a:bodyPr/>
          <a:lstStyle/>
          <a:p>
            <a:fld id="{F07F5381-F177-45D5-A366-EA28469A1E64}" type="slidenum">
              <a:rPr kumimoji="1" lang="ja-JP" altLang="en-US" smtClean="0"/>
              <a:pPr/>
              <a:t>17</a:t>
            </a:fld>
            <a:endParaRPr kumimoji="1" lang="ja-JP" altLang="en-US" dirty="0"/>
          </a:p>
        </p:txBody>
      </p:sp>
    </p:spTree>
    <p:extLst>
      <p:ext uri="{BB962C8B-B14F-4D97-AF65-F5344CB8AC3E}">
        <p14:creationId xmlns:p14="http://schemas.microsoft.com/office/powerpoint/2010/main" val="1035259205"/>
      </p:ext>
    </p:extLst>
  </p:cSld>
  <p:clrMapOvr>
    <a:masterClrMapping/>
  </p:clrMapOvr>
  <mc:AlternateContent xmlns:mc="http://schemas.openxmlformats.org/markup-compatibility/2006" xmlns:p14="http://schemas.microsoft.com/office/powerpoint/2010/main">
    <mc:Choice Requires="p14">
      <p:transition spd="slow" p14:dur="150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10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1000"/>
                                        <p:tgtEl>
                                          <p:spTgt spid="4">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10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fade">
                                      <p:cBhvr>
                                        <p:cTn id="57"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lstStyle/>
          <a:p>
            <a:pPr algn="ctr"/>
            <a:r>
              <a:rPr kumimoji="1" lang="ja-JP" altLang="en-US" dirty="0" smtClean="0"/>
              <a:t>離職者（離職率）</a:t>
            </a:r>
            <a:endParaRPr kumimoji="1" lang="ja-JP" altLang="en-US" dirty="0"/>
          </a:p>
        </p:txBody>
      </p:sp>
      <p:sp>
        <p:nvSpPr>
          <p:cNvPr id="3" name="コンテンツ プレースホルダー 2"/>
          <p:cNvSpPr>
            <a:spLocks noGrp="1"/>
          </p:cNvSpPr>
          <p:nvPr>
            <p:ph sz="half" idx="1"/>
          </p:nvPr>
        </p:nvSpPr>
        <p:spPr>
          <a:solidFill>
            <a:schemeClr val="bg1">
              <a:alpha val="70000"/>
            </a:schemeClr>
          </a:solidFill>
        </p:spPr>
        <p:txBody>
          <a:bodyPr>
            <a:normAutofit lnSpcReduction="10000"/>
          </a:bodyPr>
          <a:lstStyle/>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平成</a:t>
            </a:r>
            <a:r>
              <a:rPr kumimoji="1" lang="en-US" altLang="ja-JP" b="1" dirty="0" smtClean="0">
                <a:latin typeface="HG丸ｺﾞｼｯｸM-PRO" panose="020F0600000000000000" pitchFamily="50" charset="-128"/>
                <a:ea typeface="HG丸ｺﾞｼｯｸM-PRO" panose="020F0600000000000000" pitchFamily="50" charset="-128"/>
              </a:rPr>
              <a:t>28</a:t>
            </a:r>
            <a:r>
              <a:rPr kumimoji="1" lang="ja-JP" altLang="en-US" b="1" dirty="0" smtClean="0">
                <a:latin typeface="HG丸ｺﾞｼｯｸM-PRO" panose="020F0600000000000000" pitchFamily="50" charset="-128"/>
                <a:ea typeface="HG丸ｺﾞｼｯｸM-PRO" panose="020F0600000000000000" pitchFamily="50" charset="-128"/>
              </a:rPr>
              <a:t>年度の全国平均</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sz="5400" b="1" dirty="0" smtClean="0">
                <a:latin typeface="HG丸ｺﾞｼｯｸM-PRO" panose="020F0600000000000000" pitchFamily="50" charset="-128"/>
                <a:ea typeface="HG丸ｺﾞｼｯｸM-PRO" panose="020F0600000000000000" pitchFamily="50" charset="-128"/>
              </a:rPr>
              <a:t>　　　</a:t>
            </a:r>
            <a:r>
              <a:rPr kumimoji="1" lang="en-US" altLang="ja-JP" sz="5400" b="1" dirty="0" smtClean="0">
                <a:latin typeface="HG丸ｺﾞｼｯｸM-PRO" panose="020F0600000000000000" pitchFamily="50" charset="-128"/>
                <a:ea typeface="HG丸ｺﾞｼｯｸM-PRO" panose="020F0600000000000000" pitchFamily="50" charset="-128"/>
              </a:rPr>
              <a:t>16.7</a:t>
            </a:r>
            <a:r>
              <a:rPr kumimoji="1" lang="ja-JP" altLang="en-US" b="1" dirty="0" smtClean="0">
                <a:latin typeface="HG丸ｺﾞｼｯｸM-PRO" panose="020F0600000000000000" pitchFamily="50" charset="-128"/>
                <a:ea typeface="HG丸ｺﾞｼｯｸM-PRO" panose="020F0600000000000000" pitchFamily="50" charset="-128"/>
              </a:rPr>
              <a:t>％</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平成</a:t>
            </a:r>
            <a:r>
              <a:rPr kumimoji="1" lang="en-US" altLang="ja-JP" b="1" dirty="0" smtClean="0">
                <a:latin typeface="HG丸ｺﾞｼｯｸM-PRO" panose="020F0600000000000000" pitchFamily="50" charset="-128"/>
                <a:ea typeface="HG丸ｺﾞｼｯｸM-PRO" panose="020F0600000000000000" pitchFamily="50" charset="-128"/>
              </a:rPr>
              <a:t>28</a:t>
            </a:r>
            <a:r>
              <a:rPr kumimoji="1" lang="ja-JP" altLang="en-US" b="1" dirty="0" smtClean="0">
                <a:latin typeface="HG丸ｺﾞｼｯｸM-PRO" panose="020F0600000000000000" pitchFamily="50" charset="-128"/>
                <a:ea typeface="HG丸ｺﾞｼｯｸM-PRO" panose="020F0600000000000000" pitchFamily="50" charset="-128"/>
              </a:rPr>
              <a:t>年度退職者数</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名　（　　　　％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平成</a:t>
            </a:r>
            <a:r>
              <a:rPr lang="en-US" altLang="ja-JP" b="1" dirty="0">
                <a:latin typeface="HG丸ｺﾞｼｯｸM-PRO" panose="020F0600000000000000" pitchFamily="50" charset="-128"/>
                <a:ea typeface="HG丸ｺﾞｼｯｸM-PRO" panose="020F0600000000000000" pitchFamily="50" charset="-128"/>
              </a:rPr>
              <a:t>29</a:t>
            </a:r>
            <a:r>
              <a:rPr lang="ja-JP" altLang="en-US" b="1" dirty="0">
                <a:latin typeface="HG丸ｺﾞｼｯｸM-PRO" panose="020F0600000000000000" pitchFamily="50" charset="-128"/>
                <a:ea typeface="HG丸ｺﾞｼｯｸM-PRO" panose="020F0600000000000000" pitchFamily="50" charset="-128"/>
              </a:rPr>
              <a:t>年度退職者数</a:t>
            </a: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名</a:t>
            </a: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 name="コンテンツ プレースホルダー 3"/>
          <p:cNvSpPr>
            <a:spLocks noGrp="1"/>
          </p:cNvSpPr>
          <p:nvPr>
            <p:ph sz="half" idx="2"/>
          </p:nvPr>
        </p:nvSpPr>
        <p:spPr>
          <a:solidFill>
            <a:schemeClr val="bg1">
              <a:alpha val="70000"/>
            </a:schemeClr>
          </a:solidFill>
        </p:spPr>
        <p:txBody>
          <a:bodyPr>
            <a:normAutofit lnSpcReduction="10000"/>
          </a:bodyPr>
          <a:lstStyle/>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退職理由</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平成</a:t>
            </a:r>
            <a:r>
              <a:rPr lang="en-US" altLang="ja-JP" b="1" dirty="0">
                <a:latin typeface="HG丸ｺﾞｼｯｸM-PRO" panose="020F0600000000000000" pitchFamily="50" charset="-128"/>
                <a:ea typeface="HG丸ｺﾞｼｯｸM-PRO" panose="020F0600000000000000" pitchFamily="50" charset="-128"/>
              </a:rPr>
              <a:t>28</a:t>
            </a:r>
            <a:r>
              <a:rPr lang="ja-JP" altLang="en-US" b="1" dirty="0">
                <a:latin typeface="HG丸ｺﾞｼｯｸM-PRO" panose="020F0600000000000000" pitchFamily="50" charset="-128"/>
                <a:ea typeface="HG丸ｺﾞｼｯｸM-PRO" panose="020F0600000000000000" pitchFamily="50" charset="-128"/>
              </a:rPr>
              <a:t>年度</a:t>
            </a: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平成</a:t>
            </a:r>
            <a:r>
              <a:rPr kumimoji="1" lang="en-US" altLang="ja-JP" b="1" dirty="0">
                <a:latin typeface="HG丸ｺﾞｼｯｸM-PRO" panose="020F0600000000000000" pitchFamily="50" charset="-128"/>
                <a:ea typeface="HG丸ｺﾞｼｯｸM-PRO" panose="020F0600000000000000" pitchFamily="50" charset="-128"/>
              </a:rPr>
              <a:t>29</a:t>
            </a:r>
            <a:r>
              <a:rPr kumimoji="1" lang="ja-JP" altLang="en-US" b="1" dirty="0" smtClean="0">
                <a:latin typeface="HG丸ｺﾞｼｯｸM-PRO" panose="020F0600000000000000" pitchFamily="50" charset="-128"/>
                <a:ea typeface="HG丸ｺﾞｼｯｸM-PRO" panose="020F0600000000000000" pitchFamily="50" charset="-128"/>
              </a:rPr>
              <a:t>年度</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12"/>
          </p:nvPr>
        </p:nvSpPr>
        <p:spPr/>
        <p:txBody>
          <a:bodyPr/>
          <a:lstStyle/>
          <a:p>
            <a:fld id="{F07F5381-F177-45D5-A366-EA28469A1E64}" type="slidenum">
              <a:rPr kumimoji="1" lang="ja-JP" altLang="en-US" smtClean="0"/>
              <a:pPr/>
              <a:t>18</a:t>
            </a:fld>
            <a:endParaRPr kumimoji="1" lang="ja-JP" altLang="en-US" dirty="0"/>
          </a:p>
        </p:txBody>
      </p:sp>
      <p:sp>
        <p:nvSpPr>
          <p:cNvPr id="6" name="テキスト ボックス 5"/>
          <p:cNvSpPr txBox="1"/>
          <p:nvPr/>
        </p:nvSpPr>
        <p:spPr>
          <a:xfrm>
            <a:off x="190500" y="6400800"/>
            <a:ext cx="2159001" cy="369332"/>
          </a:xfrm>
          <a:prstGeom prst="rect">
            <a:avLst/>
          </a:prstGeom>
          <a:noFill/>
        </p:spPr>
        <p:txBody>
          <a:bodyPr wrap="square" rtlCol="0">
            <a:spAutoFit/>
          </a:bodyPr>
          <a:lstStyle/>
          <a:p>
            <a:r>
              <a:rPr lang="ja-JP" altLang="en-US" b="1" dirty="0">
                <a:latin typeface="HG丸ｺﾞｼｯｸM-PRO" panose="020F0600000000000000" pitchFamily="50" charset="-128"/>
                <a:ea typeface="HG丸ｺﾞｼｯｸM-PRO" panose="020F0600000000000000" pitchFamily="50" charset="-128"/>
              </a:rPr>
              <a:t>グループホーム</a:t>
            </a:r>
            <a:endParaRPr kumimoji="1" lang="ja-JP" altLang="en-US"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0237043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1000"/>
                                        <p:tgtEl>
                                          <p:spTgt spid="4">
                                            <p:txEl>
                                              <p:pRg st="0" end="0"/>
                                            </p:txEl>
                                          </p:spTgt>
                                        </p:tgtEl>
                                      </p:cBhvr>
                                    </p:animEffect>
                                    <p:anim calcmode="lin" valueType="num">
                                      <p:cBhvr>
                                        <p:cTn id="3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nodeType="after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lstStyle/>
          <a:p>
            <a:pPr algn="ctr"/>
            <a:r>
              <a:rPr kumimoji="1" lang="ja-JP" altLang="en-US" b="1" dirty="0" smtClean="0">
                <a:latin typeface="HG丸ｺﾞｼｯｸM-PRO" panose="020F0600000000000000" pitchFamily="50" charset="-128"/>
                <a:ea typeface="HG丸ｺﾞｼｯｸM-PRO" panose="020F0600000000000000" pitchFamily="50" charset="-128"/>
              </a:rPr>
              <a:t>今後</a:t>
            </a:r>
            <a:r>
              <a:rPr lang="ja-JP" altLang="en-US" b="1" dirty="0" smtClean="0">
                <a:latin typeface="HG丸ｺﾞｼｯｸM-PRO" panose="020F0600000000000000" pitchFamily="50" charset="-128"/>
                <a:ea typeface="HG丸ｺﾞｼｯｸM-PRO" panose="020F0600000000000000" pitchFamily="50" charset="-128"/>
              </a:rPr>
              <a:t>の課題</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solidFill>
            <a:schemeClr val="bg1">
              <a:alpha val="70000"/>
            </a:schemeClr>
          </a:solidFill>
        </p:spPr>
        <p:txBody>
          <a:bodyPr/>
          <a:lstStyle/>
          <a:p>
            <a:pPr marL="0" indent="0">
              <a:buNone/>
            </a:pPr>
            <a:r>
              <a:rPr kumimoji="1" lang="ja-JP" altLang="en-US" sz="4400" b="1" dirty="0" smtClean="0">
                <a:solidFill>
                  <a:srgbClr val="002060"/>
                </a:solidFill>
                <a:latin typeface="HG丸ｺﾞｼｯｸM-PRO" panose="020F0600000000000000" pitchFamily="50" charset="-128"/>
                <a:ea typeface="HG丸ｺﾞｼｯｸM-PRO" panose="020F0600000000000000" pitchFamily="50" charset="-128"/>
              </a:rPr>
              <a:t>平成</a:t>
            </a:r>
            <a:r>
              <a:rPr kumimoji="1" lang="en-US" altLang="ja-JP" sz="4400" b="1" dirty="0" smtClean="0">
                <a:solidFill>
                  <a:srgbClr val="002060"/>
                </a:solidFill>
                <a:latin typeface="HG丸ｺﾞｼｯｸM-PRO" panose="020F0600000000000000" pitchFamily="50" charset="-128"/>
                <a:ea typeface="HG丸ｺﾞｼｯｸM-PRO" panose="020F0600000000000000" pitchFamily="50" charset="-128"/>
              </a:rPr>
              <a:t>28</a:t>
            </a:r>
            <a:r>
              <a:rPr kumimoji="1" lang="ja-JP" altLang="en-US" sz="4400" b="1" dirty="0" smtClean="0">
                <a:solidFill>
                  <a:srgbClr val="002060"/>
                </a:solidFill>
                <a:latin typeface="HG丸ｺﾞｼｯｸM-PRO" panose="020F0600000000000000" pitchFamily="50" charset="-128"/>
                <a:ea typeface="HG丸ｺﾞｼｯｸM-PRO" panose="020F0600000000000000" pitchFamily="50" charset="-128"/>
              </a:rPr>
              <a:t>年度から２９年度にかけて、当園を仕事場として選んでくれた</a:t>
            </a:r>
            <a:r>
              <a:rPr kumimoji="1" lang="en-US" altLang="ja-JP" sz="4400" b="1" dirty="0" smtClean="0">
                <a:solidFill>
                  <a:srgbClr val="002060"/>
                </a:solidFill>
                <a:latin typeface="HG丸ｺﾞｼｯｸM-PRO" panose="020F0600000000000000" pitchFamily="50" charset="-128"/>
                <a:ea typeface="HG丸ｺﾞｼｯｸM-PRO" panose="020F0600000000000000" pitchFamily="50" charset="-128"/>
              </a:rPr>
              <a:t>4</a:t>
            </a:r>
            <a:r>
              <a:rPr kumimoji="1" lang="ja-JP" altLang="en-US" sz="4400" b="1" dirty="0" smtClean="0">
                <a:solidFill>
                  <a:srgbClr val="002060"/>
                </a:solidFill>
                <a:latin typeface="HG丸ｺﾞｼｯｸM-PRO" panose="020F0600000000000000" pitchFamily="50" charset="-128"/>
                <a:ea typeface="HG丸ｺﾞｼｯｸM-PRO" panose="020F0600000000000000" pitchFamily="50" charset="-128"/>
              </a:rPr>
              <a:t>名の方が試用期間中に何らかの理由で退職することになった。せっかく出会えた方が長く仕事ができるような環境づくりも必要だと感じている。</a:t>
            </a:r>
            <a:endParaRPr kumimoji="1" lang="en-US" altLang="ja-JP" sz="4400" b="1" dirty="0" smtClean="0">
              <a:solidFill>
                <a:srgbClr val="002060"/>
              </a:solidFill>
              <a:latin typeface="HG丸ｺﾞｼｯｸM-PRO" panose="020F0600000000000000" pitchFamily="50" charset="-128"/>
              <a:ea typeface="HG丸ｺﾞｼｯｸM-PRO" panose="020F0600000000000000" pitchFamily="50" charset="-128"/>
            </a:endParaRPr>
          </a:p>
          <a:p>
            <a:pPr marL="0" indent="0">
              <a:buNone/>
            </a:pPr>
            <a:endParaRPr lang="en-US" altLang="ja-JP"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F07F5381-F177-45D5-A366-EA28469A1E64}" type="slidenum">
              <a:rPr kumimoji="1" lang="ja-JP" altLang="en-US" smtClean="0"/>
              <a:pPr/>
              <a:t>19</a:t>
            </a:fld>
            <a:endParaRPr kumimoji="1" lang="ja-JP" altLang="en-US" dirty="0"/>
          </a:p>
        </p:txBody>
      </p:sp>
    </p:spTree>
    <p:extLst>
      <p:ext uri="{BB962C8B-B14F-4D97-AF65-F5344CB8AC3E}">
        <p14:creationId xmlns:p14="http://schemas.microsoft.com/office/powerpoint/2010/main" val="268486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a:solidFill>
            <a:schemeClr val="bg1">
              <a:alpha val="70000"/>
            </a:schemeClr>
          </a:solidFill>
        </p:spPr>
        <p:txBody>
          <a:bodyPr>
            <a:normAutofit/>
          </a:bodyPr>
          <a:lstStyle/>
          <a:p>
            <a:pPr algn="ctr"/>
            <a:r>
              <a:rPr kumimoji="1" lang="ja-JP" altLang="en-US" sz="5400" b="1" dirty="0" smtClean="0">
                <a:ln w="28575">
                  <a:noFill/>
                </a:ln>
                <a:effectLst/>
                <a:latin typeface="HGP創英角ｺﾞｼｯｸUB" panose="020B0900000000000000" pitchFamily="50" charset="-128"/>
                <a:ea typeface="HGP創英角ｺﾞｼｯｸUB" panose="020B0900000000000000" pitchFamily="50" charset="-128"/>
              </a:rPr>
              <a:t>社会福祉法人秋葉会</a:t>
            </a:r>
            <a:endParaRPr kumimoji="1" lang="ja-JP" altLang="en-US" sz="5400" dirty="0">
              <a:ln w="28575">
                <a:noFill/>
              </a:ln>
              <a:effectLst/>
              <a:latin typeface="HGP創英角ｺﾞｼｯｸUB" panose="020B0900000000000000" pitchFamily="50" charset="-128"/>
              <a:ea typeface="HGP創英角ｺﾞｼｯｸUB" panose="020B0900000000000000" pitchFamily="50" charset="-128"/>
            </a:endParaRPr>
          </a:p>
        </p:txBody>
      </p:sp>
      <p:pic>
        <p:nvPicPr>
          <p:cNvPr id="7" name="コンテンツ プレースホルダー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47596" y="1825625"/>
            <a:ext cx="4520869" cy="4351338"/>
          </a:xfrm>
        </p:spPr>
      </p:pic>
      <p:sp>
        <p:nvSpPr>
          <p:cNvPr id="6" name="コンテンツ プレースホルダー 5"/>
          <p:cNvSpPr>
            <a:spLocks noGrp="1"/>
          </p:cNvSpPr>
          <p:nvPr>
            <p:ph sz="half" idx="2"/>
          </p:nvPr>
        </p:nvSpPr>
        <p:spPr>
          <a:xfrm>
            <a:off x="4968467" y="1857619"/>
            <a:ext cx="6901150" cy="4351338"/>
          </a:xfrm>
          <a:solidFill>
            <a:schemeClr val="bg1">
              <a:alpha val="70000"/>
            </a:schemeClr>
          </a:solidFill>
        </p:spPr>
        <p:txBody>
          <a:bodyPr>
            <a:normAutofit fontScale="92500" lnSpcReduction="20000"/>
          </a:bodyPr>
          <a:lstStyle/>
          <a:p>
            <a:pPr marL="0" indent="0">
              <a:buNone/>
            </a:pPr>
            <a:r>
              <a:rPr lang="ja-JP" altLang="en-US" sz="2100" b="1" dirty="0" smtClean="0">
                <a:latin typeface="HG丸ｺﾞｼｯｸM-PRO" panose="020F0600000000000000" pitchFamily="50" charset="-128"/>
                <a:ea typeface="HG丸ｺﾞｼｯｸM-PRO" panose="020F0600000000000000" pitchFamily="50" charset="-128"/>
              </a:rPr>
              <a:t>法人本部　青森県八戸市大字河原木字八太郎山</a:t>
            </a:r>
            <a:r>
              <a:rPr lang="en-US" altLang="ja-JP" sz="2100" b="1" dirty="0" smtClean="0">
                <a:latin typeface="HG丸ｺﾞｼｯｸM-PRO" panose="020F0600000000000000" pitchFamily="50" charset="-128"/>
                <a:ea typeface="HG丸ｺﾞｼｯｸM-PRO" panose="020F0600000000000000" pitchFamily="50" charset="-128"/>
              </a:rPr>
              <a:t>3-138</a:t>
            </a:r>
          </a:p>
          <a:p>
            <a:pPr marL="0" indent="0">
              <a:buNone/>
            </a:pPr>
            <a:r>
              <a:rPr lang="ja-JP" altLang="en-US" sz="2100" b="1" dirty="0" smtClean="0">
                <a:latin typeface="HG丸ｺﾞｼｯｸM-PRO" panose="020F0600000000000000" pitchFamily="50" charset="-128"/>
                <a:ea typeface="HG丸ｺﾞｼｯｸM-PRO" panose="020F0600000000000000" pitchFamily="50" charset="-128"/>
              </a:rPr>
              <a:t>理事長　　高橋秀磁</a:t>
            </a: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sz="2100" b="1" dirty="0">
              <a:latin typeface="HG丸ｺﾞｼｯｸM-PRO" panose="020F0600000000000000" pitchFamily="50" charset="-128"/>
              <a:ea typeface="HG丸ｺﾞｼｯｸM-PRO" panose="020F0600000000000000" pitchFamily="50" charset="-128"/>
            </a:endParaRPr>
          </a:p>
          <a:p>
            <a:pPr marL="0" indent="0">
              <a:buNone/>
            </a:pPr>
            <a:r>
              <a:rPr lang="ja-JP" altLang="en-US" sz="2100" b="1" dirty="0" smtClean="0">
                <a:latin typeface="HG丸ｺﾞｼｯｸM-PRO" panose="020F0600000000000000" pitchFamily="50" charset="-128"/>
                <a:ea typeface="HG丸ｺﾞｼｯｸM-PRO" panose="020F0600000000000000" pitchFamily="50" charset="-128"/>
              </a:rPr>
              <a:t>基本理念　主観的幸福感の追求</a:t>
            </a: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100" b="1" dirty="0" smtClean="0">
                <a:latin typeface="HG丸ｺﾞｼｯｸM-PRO" panose="020F0600000000000000" pitchFamily="50" charset="-128"/>
                <a:ea typeface="HG丸ｺﾞｼｯｸM-PRO" panose="020F0600000000000000" pitchFamily="50" charset="-128"/>
              </a:rPr>
              <a:t>平成</a:t>
            </a:r>
            <a:r>
              <a:rPr lang="en-US" altLang="ja-JP" sz="2100" b="1" dirty="0" smtClean="0">
                <a:latin typeface="HG丸ｺﾞｼｯｸM-PRO" panose="020F0600000000000000" pitchFamily="50" charset="-128"/>
                <a:ea typeface="HG丸ｺﾞｼｯｸM-PRO" panose="020F0600000000000000" pitchFamily="50" charset="-128"/>
              </a:rPr>
              <a:t>4</a:t>
            </a:r>
            <a:r>
              <a:rPr lang="ja-JP" altLang="en-US" sz="2100" b="1" dirty="0" smtClean="0">
                <a:latin typeface="HG丸ｺﾞｼｯｸM-PRO" panose="020F0600000000000000" pitchFamily="50" charset="-128"/>
                <a:ea typeface="HG丸ｺﾞｼｯｸM-PRO" panose="020F0600000000000000" pitchFamily="50" charset="-128"/>
              </a:rPr>
              <a:t>年</a:t>
            </a:r>
            <a:r>
              <a:rPr lang="en-US" altLang="ja-JP" sz="2100" b="1" dirty="0" smtClean="0">
                <a:latin typeface="HG丸ｺﾞｼｯｸM-PRO" panose="020F0600000000000000" pitchFamily="50" charset="-128"/>
                <a:ea typeface="HG丸ｺﾞｼｯｸM-PRO" panose="020F0600000000000000" pitchFamily="50" charset="-128"/>
              </a:rPr>
              <a:t>3</a:t>
            </a:r>
            <a:r>
              <a:rPr lang="ja-JP" altLang="en-US" sz="2100" b="1" dirty="0" smtClean="0">
                <a:latin typeface="HG丸ｺﾞｼｯｸM-PRO" panose="020F0600000000000000" pitchFamily="50" charset="-128"/>
                <a:ea typeface="HG丸ｺﾞｼｯｸM-PRO" panose="020F0600000000000000" pitchFamily="50" charset="-128"/>
              </a:rPr>
              <a:t>月　　 社会福祉法人秋葉会　設立認可</a:t>
            </a: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100" b="1" dirty="0">
                <a:latin typeface="HG丸ｺﾞｼｯｸM-PRO" panose="020F0600000000000000" pitchFamily="50" charset="-128"/>
                <a:ea typeface="HG丸ｺﾞｼｯｸM-PRO" panose="020F0600000000000000" pitchFamily="50" charset="-128"/>
              </a:rPr>
              <a:t>平成</a:t>
            </a:r>
            <a:r>
              <a:rPr lang="en-US" altLang="ja-JP" sz="2100" b="1" dirty="0">
                <a:latin typeface="HG丸ｺﾞｼｯｸM-PRO" panose="020F0600000000000000" pitchFamily="50" charset="-128"/>
                <a:ea typeface="HG丸ｺﾞｼｯｸM-PRO" panose="020F0600000000000000" pitchFamily="50" charset="-128"/>
              </a:rPr>
              <a:t>5</a:t>
            </a:r>
            <a:r>
              <a:rPr lang="ja-JP" altLang="en-US" sz="2100" b="1" dirty="0">
                <a:latin typeface="HG丸ｺﾞｼｯｸM-PRO" panose="020F0600000000000000" pitchFamily="50" charset="-128"/>
                <a:ea typeface="HG丸ｺﾞｼｯｸM-PRO" panose="020F0600000000000000" pitchFamily="50" charset="-128"/>
              </a:rPr>
              <a:t>年</a:t>
            </a:r>
            <a:r>
              <a:rPr lang="en-US" altLang="ja-JP" sz="2100" b="1" dirty="0">
                <a:latin typeface="HG丸ｺﾞｼｯｸM-PRO" panose="020F0600000000000000" pitchFamily="50" charset="-128"/>
                <a:ea typeface="HG丸ｺﾞｼｯｸM-PRO" panose="020F0600000000000000" pitchFamily="50" charset="-128"/>
              </a:rPr>
              <a:t>4</a:t>
            </a:r>
            <a:r>
              <a:rPr lang="ja-JP" altLang="en-US" sz="2100" b="1" dirty="0">
                <a:latin typeface="HG丸ｺﾞｼｯｸM-PRO" panose="020F0600000000000000" pitchFamily="50" charset="-128"/>
                <a:ea typeface="HG丸ｺﾞｼｯｸM-PRO" panose="020F0600000000000000" pitchFamily="50" charset="-128"/>
              </a:rPr>
              <a:t>月　　</a:t>
            </a:r>
            <a:r>
              <a:rPr lang="ja-JP" altLang="en-US" sz="2100" b="1" dirty="0" smtClean="0">
                <a:latin typeface="HG丸ｺﾞｼｯｸM-PRO" panose="020F0600000000000000" pitchFamily="50" charset="-128"/>
                <a:ea typeface="HG丸ｺﾞｼｯｸM-PRO" panose="020F0600000000000000" pitchFamily="50" charset="-128"/>
              </a:rPr>
              <a:t> 上北郡東北町</a:t>
            </a: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100" b="1" dirty="0">
                <a:latin typeface="HG丸ｺﾞｼｯｸM-PRO" panose="020F0600000000000000" pitchFamily="50" charset="-128"/>
                <a:ea typeface="HG丸ｺﾞｼｯｸM-PRO" panose="020F0600000000000000" pitchFamily="50" charset="-128"/>
              </a:rPr>
              <a:t>　</a:t>
            </a:r>
            <a:r>
              <a:rPr lang="ja-JP" altLang="en-US" sz="2100" b="1" dirty="0" smtClean="0">
                <a:latin typeface="HG丸ｺﾞｼｯｸM-PRO" panose="020F0600000000000000" pitchFamily="50" charset="-128"/>
                <a:ea typeface="HG丸ｺﾞｼｯｸM-PRO" panose="020F0600000000000000" pitchFamily="50" charset="-128"/>
              </a:rPr>
              <a:t>　　　　　　   特別</a:t>
            </a:r>
            <a:r>
              <a:rPr lang="ja-JP" altLang="en-US" sz="2100" b="1" dirty="0">
                <a:latin typeface="HG丸ｺﾞｼｯｸM-PRO" panose="020F0600000000000000" pitchFamily="50" charset="-128"/>
                <a:ea typeface="HG丸ｺﾞｼｯｸM-PRO" panose="020F0600000000000000" pitchFamily="50" charset="-128"/>
              </a:rPr>
              <a:t>養護老人ホーム彩香園アルテリーベ</a:t>
            </a:r>
            <a:endParaRPr lang="en-US" altLang="ja-JP" sz="2100" b="1" dirty="0">
              <a:latin typeface="HG丸ｺﾞｼｯｸM-PRO" panose="020F0600000000000000" pitchFamily="50" charset="-128"/>
              <a:ea typeface="HG丸ｺﾞｼｯｸM-PRO" panose="020F0600000000000000" pitchFamily="50" charset="-128"/>
            </a:endParaRPr>
          </a:p>
          <a:p>
            <a:pPr marL="0" indent="0">
              <a:buNone/>
            </a:pPr>
            <a:r>
              <a:rPr lang="ja-JP" altLang="en-US" sz="2100" b="1" dirty="0" smtClean="0">
                <a:latin typeface="HG丸ｺﾞｼｯｸM-PRO" panose="020F0600000000000000" pitchFamily="50" charset="-128"/>
                <a:ea typeface="HG丸ｺﾞｼｯｸM-PRO" panose="020F0600000000000000" pitchFamily="50" charset="-128"/>
              </a:rPr>
              <a:t>　　　　　　　   デイサービスセンターサンポエム　開設</a:t>
            </a: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100" b="1" dirty="0" smtClean="0">
                <a:latin typeface="HG丸ｺﾞｼｯｸM-PRO" panose="020F0600000000000000" pitchFamily="50" charset="-128"/>
                <a:ea typeface="HG丸ｺﾞｼｯｸM-PRO" panose="020F0600000000000000" pitchFamily="50" charset="-128"/>
              </a:rPr>
              <a:t>平成</a:t>
            </a:r>
            <a:r>
              <a:rPr lang="en-US" altLang="ja-JP" sz="2100" b="1" dirty="0" smtClean="0">
                <a:latin typeface="HG丸ｺﾞｼｯｸM-PRO" panose="020F0600000000000000" pitchFamily="50" charset="-128"/>
                <a:ea typeface="HG丸ｺﾞｼｯｸM-PRO" panose="020F0600000000000000" pitchFamily="50" charset="-128"/>
              </a:rPr>
              <a:t>15</a:t>
            </a:r>
            <a:r>
              <a:rPr lang="ja-JP" altLang="en-US" sz="2100" b="1" dirty="0" smtClean="0">
                <a:latin typeface="HG丸ｺﾞｼｯｸM-PRO" panose="020F0600000000000000" pitchFamily="50" charset="-128"/>
                <a:ea typeface="HG丸ｺﾞｼｯｸM-PRO" panose="020F0600000000000000" pitchFamily="50" charset="-128"/>
              </a:rPr>
              <a:t>年</a:t>
            </a:r>
            <a:r>
              <a:rPr lang="en-US" altLang="ja-JP" sz="2100" b="1" dirty="0" smtClean="0">
                <a:latin typeface="HG丸ｺﾞｼｯｸM-PRO" panose="020F0600000000000000" pitchFamily="50" charset="-128"/>
                <a:ea typeface="HG丸ｺﾞｼｯｸM-PRO" panose="020F0600000000000000" pitchFamily="50" charset="-128"/>
              </a:rPr>
              <a:t>10</a:t>
            </a:r>
            <a:r>
              <a:rPr lang="ja-JP" altLang="en-US" sz="2100" b="1" dirty="0" smtClean="0">
                <a:latin typeface="HG丸ｺﾞｼｯｸM-PRO" panose="020F0600000000000000" pitchFamily="50" charset="-128"/>
                <a:ea typeface="HG丸ｺﾞｼｯｸM-PRO" panose="020F0600000000000000" pitchFamily="50" charset="-128"/>
              </a:rPr>
              <a:t>月</a:t>
            </a:r>
            <a:r>
              <a:rPr lang="ja-JP" altLang="en-US" sz="2100" b="1" dirty="0">
                <a:latin typeface="HG丸ｺﾞｼｯｸM-PRO" panose="020F0600000000000000" pitchFamily="50" charset="-128"/>
                <a:ea typeface="HG丸ｺﾞｼｯｸM-PRO" panose="020F0600000000000000" pitchFamily="50" charset="-128"/>
              </a:rPr>
              <a:t> </a:t>
            </a:r>
            <a:r>
              <a:rPr lang="ja-JP" altLang="en-US" sz="2100" b="1" dirty="0" smtClean="0">
                <a:latin typeface="HG丸ｺﾞｼｯｸM-PRO" panose="020F0600000000000000" pitchFamily="50" charset="-128"/>
                <a:ea typeface="HG丸ｺﾞｼｯｸM-PRO" panose="020F0600000000000000" pitchFamily="50" charset="-128"/>
              </a:rPr>
              <a:t>  八戸市桔梗野</a:t>
            </a: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100" b="1" dirty="0">
                <a:latin typeface="HG丸ｺﾞｼｯｸM-PRO" panose="020F0600000000000000" pitchFamily="50" charset="-128"/>
                <a:ea typeface="HG丸ｺﾞｼｯｸM-PRO" panose="020F0600000000000000" pitchFamily="50" charset="-128"/>
              </a:rPr>
              <a:t>　</a:t>
            </a:r>
            <a:r>
              <a:rPr lang="ja-JP" altLang="en-US" sz="2100" b="1" dirty="0" smtClean="0">
                <a:latin typeface="HG丸ｺﾞｼｯｸM-PRO" panose="020F0600000000000000" pitchFamily="50" charset="-128"/>
                <a:ea typeface="HG丸ｺﾞｼｯｸM-PRO" panose="020F0600000000000000" pitchFamily="50" charset="-128"/>
              </a:rPr>
              <a:t>　　　　　　　デイサービスセンター桔梗野の家　開設</a:t>
            </a: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100" b="1" dirty="0" smtClean="0">
                <a:latin typeface="HG丸ｺﾞｼｯｸM-PRO" panose="020F0600000000000000" pitchFamily="50" charset="-128"/>
                <a:ea typeface="HG丸ｺﾞｼｯｸM-PRO" panose="020F0600000000000000" pitchFamily="50" charset="-128"/>
              </a:rPr>
              <a:t>平成</a:t>
            </a:r>
            <a:r>
              <a:rPr lang="en-US" altLang="ja-JP" sz="2100" b="1" dirty="0" smtClean="0">
                <a:latin typeface="HG丸ｺﾞｼｯｸM-PRO" panose="020F0600000000000000" pitchFamily="50" charset="-128"/>
                <a:ea typeface="HG丸ｺﾞｼｯｸM-PRO" panose="020F0600000000000000" pitchFamily="50" charset="-128"/>
              </a:rPr>
              <a:t>16</a:t>
            </a:r>
            <a:r>
              <a:rPr lang="ja-JP" altLang="en-US" sz="2100" b="1" dirty="0" smtClean="0">
                <a:latin typeface="HG丸ｺﾞｼｯｸM-PRO" panose="020F0600000000000000" pitchFamily="50" charset="-128"/>
                <a:ea typeface="HG丸ｺﾞｼｯｸM-PRO" panose="020F0600000000000000" pitchFamily="50" charset="-128"/>
              </a:rPr>
              <a:t>年</a:t>
            </a:r>
            <a:r>
              <a:rPr lang="en-US" altLang="ja-JP" sz="2100" b="1" dirty="0" smtClean="0">
                <a:latin typeface="HG丸ｺﾞｼｯｸM-PRO" panose="020F0600000000000000" pitchFamily="50" charset="-128"/>
                <a:ea typeface="HG丸ｺﾞｼｯｸM-PRO" panose="020F0600000000000000" pitchFamily="50" charset="-128"/>
              </a:rPr>
              <a:t>7</a:t>
            </a:r>
            <a:r>
              <a:rPr lang="ja-JP" altLang="en-US" sz="2100" b="1" dirty="0" smtClean="0">
                <a:latin typeface="HG丸ｺﾞｼｯｸM-PRO" panose="020F0600000000000000" pitchFamily="50" charset="-128"/>
                <a:ea typeface="HG丸ｺﾞｼｯｸM-PRO" panose="020F0600000000000000" pitchFamily="50" charset="-128"/>
              </a:rPr>
              <a:t>月     八戸市八太郎山</a:t>
            </a: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100" b="1" dirty="0">
                <a:latin typeface="HG丸ｺﾞｼｯｸM-PRO" panose="020F0600000000000000" pitchFamily="50" charset="-128"/>
                <a:ea typeface="HG丸ｺﾞｼｯｸM-PRO" panose="020F0600000000000000" pitchFamily="50" charset="-128"/>
              </a:rPr>
              <a:t>　</a:t>
            </a:r>
            <a:r>
              <a:rPr lang="ja-JP" altLang="en-US" sz="2100" b="1" dirty="0" smtClean="0">
                <a:latin typeface="HG丸ｺﾞｼｯｸM-PRO" panose="020F0600000000000000" pitchFamily="50" charset="-128"/>
                <a:ea typeface="HG丸ｺﾞｼｯｸM-PRO" panose="020F0600000000000000" pitchFamily="50" charset="-128"/>
              </a:rPr>
              <a:t>　　　　　　　障害者支援施設八太郎山療護園　開設</a:t>
            </a:r>
            <a:endParaRPr lang="en-US" altLang="ja-JP" sz="2100"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sz="1400" dirty="0" smtClean="0">
              <a:latin typeface="HG丸ｺﾞｼｯｸM-PRO" panose="020F0600000000000000" pitchFamily="50" charset="-128"/>
              <a:ea typeface="HG丸ｺﾞｼｯｸM-PRO" panose="020F0600000000000000" pitchFamily="50" charset="-128"/>
            </a:endParaRPr>
          </a:p>
          <a:p>
            <a:pPr marL="0" indent="0">
              <a:buNone/>
            </a:pPr>
            <a:endParaRPr kumimoji="1" lang="en-US" altLang="ja-JP" sz="1400" dirty="0">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p:txBody>
          <a:bodyPr/>
          <a:lstStyle/>
          <a:p>
            <a:fld id="{F07F5381-F177-45D5-A366-EA28469A1E64}" type="slidenum">
              <a:rPr kumimoji="1" lang="ja-JP" altLang="en-US" smtClean="0"/>
              <a:pPr/>
              <a:t>2</a:t>
            </a:fld>
            <a:endParaRPr kumimoji="1" lang="ja-JP" altLang="en-US" dirty="0"/>
          </a:p>
        </p:txBody>
      </p:sp>
    </p:spTree>
    <p:extLst>
      <p:ext uri="{BB962C8B-B14F-4D97-AF65-F5344CB8AC3E}">
        <p14:creationId xmlns:p14="http://schemas.microsoft.com/office/powerpoint/2010/main" val="3954679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838202" y="546101"/>
            <a:ext cx="10515600" cy="5630863"/>
          </a:xfrm>
        </p:spPr>
        <p:txBody>
          <a:bodyPr>
            <a:normAutofit/>
          </a:bodyPr>
          <a:lstStyle/>
          <a:p>
            <a:pPr marL="0" indent="0">
              <a:buNone/>
            </a:pPr>
            <a:r>
              <a:rPr kumimoji="1" lang="ja-JP" altLang="en-US" sz="3600" b="1" dirty="0" smtClean="0">
                <a:latin typeface="HG丸ｺﾞｼｯｸM-PRO" panose="020F0600000000000000" pitchFamily="50" charset="-128"/>
                <a:ea typeface="HG丸ｺﾞｼｯｸM-PRO" panose="020F0600000000000000" pitchFamily="50" charset="-128"/>
              </a:rPr>
              <a:t>おわりに　</a:t>
            </a:r>
            <a:r>
              <a:rPr lang="ja-JP" altLang="en-US" sz="3600" b="1" dirty="0" smtClean="0">
                <a:latin typeface="HG丸ｺﾞｼｯｸM-PRO" panose="020F0600000000000000" pitchFamily="50" charset="-128"/>
                <a:ea typeface="HG丸ｺﾞｼｯｸM-PRO" panose="020F0600000000000000" pitchFamily="50" charset="-128"/>
              </a:rPr>
              <a:t>私　事務員　谷坂咲子からの提言</a:t>
            </a:r>
            <a:endParaRPr lang="en-US" altLang="ja-JP" sz="3600"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dirty="0" smtClean="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F07F5381-F177-45D5-A366-EA28469A1E64}" type="slidenum">
              <a:rPr kumimoji="1" lang="ja-JP" altLang="en-US" smtClean="0"/>
              <a:pPr/>
              <a:t>20</a:t>
            </a:fld>
            <a:endParaRPr kumimoji="1" lang="ja-JP" altLang="en-US" dirty="0"/>
          </a:p>
        </p:txBody>
      </p:sp>
    </p:spTree>
    <p:extLst>
      <p:ext uri="{BB962C8B-B14F-4D97-AF65-F5344CB8AC3E}">
        <p14:creationId xmlns:p14="http://schemas.microsoft.com/office/powerpoint/2010/main" val="2896401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p:txBody>
          <a:bodyPr>
            <a:normAutofit/>
          </a:bodyPr>
          <a:lstStyle/>
          <a:p>
            <a:pPr marL="0" indent="0">
              <a:buNone/>
            </a:pPr>
            <a:r>
              <a:rPr lang="ja-JP" altLang="en-US" sz="9600" b="1" dirty="0" smtClean="0">
                <a:solidFill>
                  <a:schemeClr val="bg1"/>
                </a:solidFill>
                <a:latin typeface="HG丸ｺﾞｼｯｸM-PRO" panose="020F0600000000000000" pitchFamily="50" charset="-128"/>
                <a:ea typeface="HG丸ｺﾞｼｯｸM-PRO" panose="020F0600000000000000" pitchFamily="50" charset="-128"/>
              </a:rPr>
              <a:t>ご</a:t>
            </a:r>
            <a:r>
              <a:rPr lang="ja-JP" altLang="en-US" sz="9600" b="1" dirty="0">
                <a:solidFill>
                  <a:schemeClr val="bg1"/>
                </a:solidFill>
                <a:latin typeface="HG丸ｺﾞｼｯｸM-PRO" panose="020F0600000000000000" pitchFamily="50" charset="-128"/>
                <a:ea typeface="HG丸ｺﾞｼｯｸM-PRO" panose="020F0600000000000000" pitchFamily="50" charset="-128"/>
              </a:rPr>
              <a:t>清聴</a:t>
            </a:r>
            <a:r>
              <a:rPr lang="ja-JP" altLang="en-US" sz="9600" b="1" dirty="0" smtClean="0">
                <a:solidFill>
                  <a:schemeClr val="bg1"/>
                </a:solidFill>
                <a:latin typeface="HG丸ｺﾞｼｯｸM-PRO" panose="020F0600000000000000" pitchFamily="50" charset="-128"/>
                <a:ea typeface="HG丸ｺﾞｼｯｸM-PRO" panose="020F0600000000000000" pitchFamily="50" charset="-128"/>
              </a:rPr>
              <a:t>ありがとうございまし</a:t>
            </a:r>
            <a:r>
              <a:rPr lang="ja-JP" altLang="en-US" sz="9600" b="1" dirty="0">
                <a:solidFill>
                  <a:schemeClr val="bg1"/>
                </a:solidFill>
                <a:latin typeface="HG丸ｺﾞｼｯｸM-PRO" panose="020F0600000000000000" pitchFamily="50" charset="-128"/>
                <a:ea typeface="HG丸ｺﾞｼｯｸM-PRO" panose="020F0600000000000000" pitchFamily="50" charset="-128"/>
              </a:rPr>
              <a:t>た</a:t>
            </a:r>
            <a:endParaRPr kumimoji="1" lang="ja-JP" altLang="en-US" sz="96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p:txBody>
          <a:bodyPr/>
          <a:lstStyle/>
          <a:p>
            <a:fld id="{F07F5381-F177-45D5-A366-EA28469A1E64}" type="slidenum">
              <a:rPr kumimoji="1" lang="ja-JP" altLang="en-US" smtClean="0"/>
              <a:pPr/>
              <a:t>21</a:t>
            </a:fld>
            <a:endParaRPr kumimoji="1" lang="ja-JP" altLang="en-US" dirty="0"/>
          </a:p>
        </p:txBody>
      </p:sp>
    </p:spTree>
    <p:extLst>
      <p:ext uri="{BB962C8B-B14F-4D97-AF65-F5344CB8AC3E}">
        <p14:creationId xmlns:p14="http://schemas.microsoft.com/office/powerpoint/2010/main" val="3389513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pPr algn="ctr"/>
            <a:r>
              <a:rPr kumimoji="1" lang="ja-JP" altLang="en-US" dirty="0" smtClean="0">
                <a:ln w="19050">
                  <a:noFill/>
                </a:ln>
                <a:effectLst/>
                <a:latin typeface="HGP創英角ｺﾞｼｯｸUB" panose="020B0900000000000000" pitchFamily="50" charset="-128"/>
                <a:ea typeface="HGP創英角ｺﾞｼｯｸUB" panose="020B0900000000000000" pitchFamily="50" charset="-128"/>
              </a:rPr>
              <a:t>上北地域福祉事業部門</a:t>
            </a:r>
            <a:r>
              <a:rPr kumimoji="1" lang="en-US" altLang="ja-JP" dirty="0" smtClean="0">
                <a:ln w="19050">
                  <a:noFill/>
                </a:ln>
                <a:effectLst/>
                <a:latin typeface="HGP創英角ｺﾞｼｯｸUB" panose="020B0900000000000000" pitchFamily="50" charset="-128"/>
                <a:ea typeface="HGP創英角ｺﾞｼｯｸUB" panose="020B0900000000000000" pitchFamily="50" charset="-128"/>
              </a:rPr>
              <a:t/>
            </a:r>
            <a:br>
              <a:rPr kumimoji="1" lang="en-US" altLang="ja-JP" dirty="0" smtClean="0">
                <a:ln w="19050">
                  <a:noFill/>
                </a:ln>
                <a:effectLst/>
                <a:latin typeface="HGP創英角ｺﾞｼｯｸUB" panose="020B0900000000000000" pitchFamily="50" charset="-128"/>
                <a:ea typeface="HGP創英角ｺﾞｼｯｸUB" panose="020B0900000000000000" pitchFamily="50" charset="-128"/>
              </a:rPr>
            </a:br>
            <a:r>
              <a:rPr kumimoji="1" lang="ja-JP" altLang="en-US" dirty="0" smtClean="0">
                <a:ln w="19050">
                  <a:noFill/>
                </a:ln>
                <a:effectLst/>
                <a:latin typeface="HGP創英角ｺﾞｼｯｸUB" panose="020B0900000000000000" pitchFamily="50" charset="-128"/>
                <a:ea typeface="HGP創英角ｺﾞｼｯｸUB" panose="020B0900000000000000" pitchFamily="50" charset="-128"/>
              </a:rPr>
              <a:t>（彩香園アルテリーベ）</a:t>
            </a:r>
            <a:endParaRPr kumimoji="1" lang="ja-JP" altLang="en-US" dirty="0">
              <a:ln w="19050">
                <a:noFill/>
              </a:ln>
              <a:effectLst/>
              <a:latin typeface="HGP創英角ｺﾞｼｯｸUB" panose="020B0900000000000000" pitchFamily="50" charset="-128"/>
              <a:ea typeface="HGP創英角ｺﾞｼｯｸUB" panose="020B0900000000000000" pitchFamily="50" charset="-128"/>
            </a:endParaRPr>
          </a:p>
        </p:txBody>
      </p:sp>
      <p:sp>
        <p:nvSpPr>
          <p:cNvPr id="7" name="コンテンツ プレースホルダー 6"/>
          <p:cNvSpPr>
            <a:spLocks noGrp="1"/>
          </p:cNvSpPr>
          <p:nvPr>
            <p:ph sz="half" idx="2"/>
          </p:nvPr>
        </p:nvSpPr>
        <p:spPr>
          <a:xfrm>
            <a:off x="6113841" y="1825624"/>
            <a:ext cx="5538900" cy="4504838"/>
          </a:xfrm>
          <a:solidFill>
            <a:schemeClr val="bg1">
              <a:alpha val="70000"/>
            </a:schemeClr>
          </a:solidFill>
        </p:spPr>
        <p:txBody>
          <a:bodyPr>
            <a:noAutofit/>
          </a:bodyPr>
          <a:lstStyle/>
          <a:p>
            <a:pPr marL="0" indent="0">
              <a:buNone/>
            </a:pPr>
            <a:r>
              <a:rPr kumimoji="1" lang="ja-JP" altLang="en-US" sz="1800" b="1" dirty="0" smtClean="0">
                <a:latin typeface="HG丸ｺﾞｼｯｸM-PRO" panose="020F0600000000000000" pitchFamily="50" charset="-128"/>
                <a:ea typeface="HG丸ｺﾞｼｯｸM-PRO" panose="020F0600000000000000" pitchFamily="50" charset="-128"/>
              </a:rPr>
              <a:t>■特別養護老人ホーム彩香園アルテリーベ　</a:t>
            </a:r>
            <a:r>
              <a:rPr kumimoji="1" lang="en-US" altLang="ja-JP" sz="1800" b="1" dirty="0" smtClean="0">
                <a:latin typeface="HG丸ｺﾞｼｯｸM-PRO" panose="020F0600000000000000" pitchFamily="50" charset="-128"/>
                <a:ea typeface="HG丸ｺﾞｼｯｸM-PRO" panose="020F0600000000000000" pitchFamily="50" charset="-128"/>
              </a:rPr>
              <a:t>52</a:t>
            </a:r>
            <a:r>
              <a:rPr kumimoji="1" lang="ja-JP" altLang="en-US" sz="1800" b="1" dirty="0" smtClean="0">
                <a:latin typeface="HG丸ｺﾞｼｯｸM-PRO" panose="020F0600000000000000" pitchFamily="50" charset="-128"/>
                <a:ea typeface="HG丸ｺﾞｼｯｸM-PRO" panose="020F0600000000000000" pitchFamily="50" charset="-128"/>
              </a:rPr>
              <a:t>床</a:t>
            </a:r>
            <a:endParaRPr kumimoji="1"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sz="1800" b="1" dirty="0" smtClean="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 </a:t>
            </a:r>
            <a:r>
              <a:rPr lang="ja-JP" altLang="en-US" sz="1800" b="1" dirty="0" smtClean="0">
                <a:latin typeface="HG丸ｺﾞｼｯｸM-PRO" panose="020F0600000000000000" pitchFamily="50" charset="-128"/>
                <a:ea typeface="HG丸ｺﾞｼｯｸM-PRO" panose="020F0600000000000000" pitchFamily="50" charset="-128"/>
              </a:rPr>
              <a:t> </a:t>
            </a:r>
            <a:r>
              <a:rPr kumimoji="1" lang="ja-JP" altLang="en-US" sz="1800" b="1" dirty="0" smtClean="0">
                <a:latin typeface="HG丸ｺﾞｼｯｸM-PRO" panose="020F0600000000000000" pitchFamily="50" charset="-128"/>
                <a:ea typeface="HG丸ｺﾞｼｯｸM-PRO" panose="020F0600000000000000" pitchFamily="50" charset="-128"/>
              </a:rPr>
              <a:t> 短期入所　</a:t>
            </a:r>
            <a:r>
              <a:rPr kumimoji="1" lang="en-US" altLang="ja-JP" sz="1800" b="1" dirty="0" smtClean="0">
                <a:latin typeface="HG丸ｺﾞｼｯｸM-PRO" panose="020F0600000000000000" pitchFamily="50" charset="-128"/>
                <a:ea typeface="HG丸ｺﾞｼｯｸM-PRO" panose="020F0600000000000000" pitchFamily="50" charset="-128"/>
              </a:rPr>
              <a:t>14</a:t>
            </a:r>
            <a:r>
              <a:rPr kumimoji="1" lang="ja-JP" altLang="en-US" sz="1800" b="1" dirty="0" smtClean="0">
                <a:latin typeface="HG丸ｺﾞｼｯｸM-PRO" panose="020F0600000000000000" pitchFamily="50" charset="-128"/>
                <a:ea typeface="HG丸ｺﾞｼｯｸM-PRO" panose="020F0600000000000000" pitchFamily="50" charset="-128"/>
              </a:rPr>
              <a:t>床</a:t>
            </a:r>
            <a:endParaRPr kumimoji="1"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■デイサービスセンターサンポエム　</a:t>
            </a:r>
            <a:r>
              <a:rPr lang="ja-JP" altLang="en-US" sz="1800" b="1" dirty="0">
                <a:latin typeface="HG丸ｺﾞｼｯｸM-PRO" panose="020F0600000000000000" pitchFamily="50" charset="-128"/>
                <a:ea typeface="HG丸ｺﾞｼｯｸM-PRO" panose="020F0600000000000000" pitchFamily="50" charset="-128"/>
              </a:rPr>
              <a:t> </a:t>
            </a:r>
            <a:r>
              <a:rPr lang="ja-JP" altLang="en-US" sz="1800" b="1" dirty="0" smtClean="0">
                <a:latin typeface="HG丸ｺﾞｼｯｸM-PRO" panose="020F0600000000000000" pitchFamily="50" charset="-128"/>
                <a:ea typeface="HG丸ｺﾞｼｯｸM-PRO" panose="020F0600000000000000" pitchFamily="50" charset="-128"/>
              </a:rPr>
              <a:t>  定員</a:t>
            </a:r>
            <a:r>
              <a:rPr lang="en-US" altLang="ja-JP" sz="1800" b="1" dirty="0" smtClean="0">
                <a:latin typeface="HG丸ｺﾞｼｯｸM-PRO" panose="020F0600000000000000" pitchFamily="50" charset="-128"/>
                <a:ea typeface="HG丸ｺﾞｼｯｸM-PRO" panose="020F0600000000000000" pitchFamily="50" charset="-128"/>
              </a:rPr>
              <a:t>40</a:t>
            </a:r>
            <a:r>
              <a:rPr lang="ja-JP" altLang="en-US" sz="1800" b="1" dirty="0" smtClean="0">
                <a:latin typeface="HG丸ｺﾞｼｯｸM-PRO" panose="020F0600000000000000" pitchFamily="50" charset="-128"/>
                <a:ea typeface="HG丸ｺﾞｼｯｸM-PRO" panose="020F0600000000000000" pitchFamily="50" charset="-128"/>
              </a:rPr>
              <a:t>名</a:t>
            </a:r>
            <a:endParaRPr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sz="1800" b="1" dirty="0" smtClean="0">
                <a:latin typeface="HG丸ｺﾞｼｯｸM-PRO" panose="020F0600000000000000" pitchFamily="50" charset="-128"/>
                <a:ea typeface="HG丸ｺﾞｼｯｸM-PRO" panose="020F0600000000000000" pitchFamily="50" charset="-128"/>
              </a:rPr>
              <a:t>■グループホーム青い空　　</a:t>
            </a:r>
            <a:r>
              <a:rPr lang="ja-JP" altLang="en-US" sz="1800" b="1" dirty="0">
                <a:latin typeface="HG丸ｺﾞｼｯｸM-PRO" panose="020F0600000000000000" pitchFamily="50" charset="-128"/>
                <a:ea typeface="HG丸ｺﾞｼｯｸM-PRO" panose="020F0600000000000000" pitchFamily="50" charset="-128"/>
              </a:rPr>
              <a:t> </a:t>
            </a:r>
            <a:r>
              <a:rPr lang="ja-JP" altLang="en-US" sz="1800" b="1" dirty="0" smtClean="0">
                <a:latin typeface="HG丸ｺﾞｼｯｸM-PRO" panose="020F0600000000000000" pitchFamily="50" charset="-128"/>
                <a:ea typeface="HG丸ｺﾞｼｯｸM-PRO" panose="020F0600000000000000" pitchFamily="50" charset="-128"/>
              </a:rPr>
              <a:t>    </a:t>
            </a:r>
            <a:r>
              <a:rPr kumimoji="1" lang="ja-JP" altLang="en-US" sz="1800" b="1" dirty="0" smtClean="0">
                <a:latin typeface="HG丸ｺﾞｼｯｸM-PRO" panose="020F0600000000000000" pitchFamily="50" charset="-128"/>
                <a:ea typeface="HG丸ｺﾞｼｯｸM-PRO" panose="020F0600000000000000" pitchFamily="50" charset="-128"/>
              </a:rPr>
              <a:t>　　　　　 </a:t>
            </a:r>
            <a:r>
              <a:rPr kumimoji="1" lang="en-US" altLang="ja-JP" sz="1800" b="1" dirty="0" smtClean="0">
                <a:latin typeface="HG丸ｺﾞｼｯｸM-PRO" panose="020F0600000000000000" pitchFamily="50" charset="-128"/>
                <a:ea typeface="HG丸ｺﾞｼｯｸM-PRO" panose="020F0600000000000000" pitchFamily="50" charset="-128"/>
              </a:rPr>
              <a:t>18</a:t>
            </a:r>
            <a:r>
              <a:rPr kumimoji="1" lang="ja-JP" altLang="en-US" sz="1800" b="1" dirty="0" smtClean="0">
                <a:latin typeface="HG丸ｺﾞｼｯｸM-PRO" panose="020F0600000000000000" pitchFamily="50" charset="-128"/>
                <a:ea typeface="HG丸ｺﾞｼｯｸM-PRO" panose="020F0600000000000000" pitchFamily="50" charset="-128"/>
              </a:rPr>
              <a:t>床</a:t>
            </a:r>
            <a:endParaRPr kumimoji="1"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■住宅型有料老人ホームコレクティブハウス</a:t>
            </a:r>
            <a:endParaRPr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sz="1800" b="1" dirty="0">
                <a:latin typeface="HG丸ｺﾞｼｯｸM-PRO" panose="020F0600000000000000" pitchFamily="50" charset="-128"/>
                <a:ea typeface="HG丸ｺﾞｼｯｸM-PRO" panose="020F0600000000000000" pitchFamily="50" charset="-128"/>
              </a:rPr>
              <a:t>　</a:t>
            </a:r>
            <a:r>
              <a:rPr kumimoji="1" lang="ja-JP" altLang="en-US" sz="1800" b="1" dirty="0" smtClean="0">
                <a:latin typeface="HG丸ｺﾞｼｯｸM-PRO" panose="020F0600000000000000" pitchFamily="50" charset="-128"/>
                <a:ea typeface="HG丸ｺﾞｼｯｸM-PRO" panose="020F0600000000000000" pitchFamily="50" charset="-128"/>
              </a:rPr>
              <a:t>彩香園アルテリー</a:t>
            </a:r>
            <a:r>
              <a:rPr lang="ja-JP" altLang="en-US" sz="1800" b="1" dirty="0" smtClean="0">
                <a:latin typeface="HG丸ｺﾞｼｯｸM-PRO" panose="020F0600000000000000" pitchFamily="50" charset="-128"/>
                <a:ea typeface="HG丸ｺﾞｼｯｸM-PRO" panose="020F0600000000000000" pitchFamily="50" charset="-128"/>
              </a:rPr>
              <a:t>ベ　　　　　 　　　　　</a:t>
            </a:r>
            <a:r>
              <a:rPr lang="en-US" altLang="ja-JP" sz="1800" b="1" dirty="0" smtClean="0">
                <a:latin typeface="HG丸ｺﾞｼｯｸM-PRO" panose="020F0600000000000000" pitchFamily="50" charset="-128"/>
                <a:ea typeface="HG丸ｺﾞｼｯｸM-PRO" panose="020F0600000000000000" pitchFamily="50" charset="-128"/>
              </a:rPr>
              <a:t>20</a:t>
            </a:r>
            <a:r>
              <a:rPr lang="ja-JP" altLang="en-US" sz="1800" b="1" dirty="0">
                <a:latin typeface="HG丸ｺﾞｼｯｸM-PRO" panose="020F0600000000000000" pitchFamily="50" charset="-128"/>
                <a:ea typeface="HG丸ｺﾞｼｯｸM-PRO" panose="020F0600000000000000" pitchFamily="50" charset="-128"/>
              </a:rPr>
              <a:t>床</a:t>
            </a:r>
            <a:endParaRPr kumimoji="1"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■彩</a:t>
            </a:r>
            <a:r>
              <a:rPr lang="ja-JP" altLang="en-US" sz="1800" b="1" dirty="0">
                <a:latin typeface="HG丸ｺﾞｼｯｸM-PRO" panose="020F0600000000000000" pitchFamily="50" charset="-128"/>
                <a:ea typeface="HG丸ｺﾞｼｯｸM-PRO" panose="020F0600000000000000" pitchFamily="50" charset="-128"/>
              </a:rPr>
              <a:t>香園アルテリーベ居宅介護支援事業所</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■彩香園アルテリーベ訪問看護ステーション</a:t>
            </a:r>
            <a:endParaRPr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■彩</a:t>
            </a:r>
            <a:r>
              <a:rPr lang="ja-JP" altLang="en-US" sz="1800" b="1" dirty="0">
                <a:latin typeface="HG丸ｺﾞｼｯｸM-PRO" panose="020F0600000000000000" pitchFamily="50" charset="-128"/>
                <a:ea typeface="HG丸ｺﾞｼｯｸM-PRO" panose="020F0600000000000000" pitchFamily="50" charset="-128"/>
              </a:rPr>
              <a:t>香園</a:t>
            </a:r>
            <a:r>
              <a:rPr lang="ja-JP" altLang="en-US" sz="1800" b="1" dirty="0" smtClean="0">
                <a:latin typeface="HG丸ｺﾞｼｯｸM-PRO" panose="020F0600000000000000" pitchFamily="50" charset="-128"/>
                <a:ea typeface="HG丸ｺﾞｼｯｸM-PRO" panose="020F0600000000000000" pitchFamily="50" charset="-128"/>
              </a:rPr>
              <a:t>アルテリーベヘルパーステーション</a:t>
            </a:r>
            <a:endParaRPr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endParaRPr kumimoji="1"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平成</a:t>
            </a:r>
            <a:r>
              <a:rPr lang="en-US" altLang="ja-JP" sz="1800" b="1" dirty="0" smtClean="0">
                <a:latin typeface="HG丸ｺﾞｼｯｸM-PRO" panose="020F0600000000000000" pitchFamily="50" charset="-128"/>
                <a:ea typeface="HG丸ｺﾞｼｯｸM-PRO" panose="020F0600000000000000" pitchFamily="50" charset="-128"/>
              </a:rPr>
              <a:t>29</a:t>
            </a:r>
            <a:r>
              <a:rPr lang="ja-JP" altLang="en-US" sz="1800" b="1" dirty="0" smtClean="0">
                <a:latin typeface="HG丸ｺﾞｼｯｸM-PRO" panose="020F0600000000000000" pitchFamily="50" charset="-128"/>
                <a:ea typeface="HG丸ｺﾞｼｯｸM-PRO" panose="020F0600000000000000" pitchFamily="50" charset="-128"/>
              </a:rPr>
              <a:t>年</a:t>
            </a:r>
            <a:r>
              <a:rPr lang="en-US" altLang="ja-JP" sz="1800" b="1" dirty="0" smtClean="0">
                <a:latin typeface="HG丸ｺﾞｼｯｸM-PRO" panose="020F0600000000000000" pitchFamily="50" charset="-128"/>
                <a:ea typeface="HG丸ｺﾞｼｯｸM-PRO" panose="020F0600000000000000" pitchFamily="50" charset="-128"/>
              </a:rPr>
              <a:t>8</a:t>
            </a:r>
            <a:r>
              <a:rPr lang="ja-JP" altLang="en-US" sz="1800" b="1" dirty="0" smtClean="0">
                <a:latin typeface="HG丸ｺﾞｼｯｸM-PRO" panose="020F0600000000000000" pitchFamily="50" charset="-128"/>
                <a:ea typeface="HG丸ｺﾞｼｯｸM-PRO" panose="020F0600000000000000" pitchFamily="50" charset="-128"/>
              </a:rPr>
              <a:t>月末現在　職員数　</a:t>
            </a:r>
            <a:r>
              <a:rPr lang="en-US" altLang="ja-JP" sz="1800" b="1" dirty="0" smtClean="0">
                <a:latin typeface="HG丸ｺﾞｼｯｸM-PRO" panose="020F0600000000000000" pitchFamily="50" charset="-128"/>
                <a:ea typeface="HG丸ｺﾞｼｯｸM-PRO" panose="020F0600000000000000" pitchFamily="50" charset="-128"/>
              </a:rPr>
              <a:t>11</a:t>
            </a:r>
            <a:r>
              <a:rPr lang="ja-JP" altLang="en-US" sz="1800" b="1" dirty="0" smtClean="0">
                <a:latin typeface="HG丸ｺﾞｼｯｸM-PRO" panose="020F0600000000000000" pitchFamily="50" charset="-128"/>
                <a:ea typeface="HG丸ｺﾞｼｯｸM-PRO" panose="020F0600000000000000" pitchFamily="50" charset="-128"/>
              </a:rPr>
              <a:t>１名</a:t>
            </a:r>
            <a:endParaRPr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sz="1800" b="1" dirty="0" smtClean="0">
                <a:latin typeface="HG丸ｺﾞｼｯｸM-PRO" panose="020F0600000000000000" pitchFamily="50" charset="-128"/>
                <a:ea typeface="HG丸ｺﾞｼｯｸM-PRO" panose="020F0600000000000000" pitchFamily="50" charset="-128"/>
              </a:rPr>
              <a:t>　　　　　　　　　　（うちパート職員</a:t>
            </a:r>
            <a:r>
              <a:rPr kumimoji="1" lang="en-US" altLang="ja-JP" sz="1800" b="1" dirty="0" smtClean="0">
                <a:latin typeface="HG丸ｺﾞｼｯｸM-PRO" panose="020F0600000000000000" pitchFamily="50" charset="-128"/>
                <a:ea typeface="HG丸ｺﾞｼｯｸM-PRO" panose="020F0600000000000000" pitchFamily="50" charset="-128"/>
              </a:rPr>
              <a:t>17</a:t>
            </a:r>
            <a:r>
              <a:rPr kumimoji="1" lang="ja-JP" altLang="en-US" sz="1800" b="1" dirty="0" smtClean="0">
                <a:latin typeface="HG丸ｺﾞｼｯｸM-PRO" panose="020F0600000000000000" pitchFamily="50" charset="-128"/>
                <a:ea typeface="HG丸ｺﾞｼｯｸM-PRO" panose="020F0600000000000000" pitchFamily="50" charset="-128"/>
              </a:rPr>
              <a:t>名）</a:t>
            </a:r>
            <a:endParaRPr kumimoji="1" lang="ja-JP" altLang="en-US" sz="1800" b="1" dirty="0">
              <a:latin typeface="HG丸ｺﾞｼｯｸM-PRO" panose="020F0600000000000000" pitchFamily="50" charset="-128"/>
              <a:ea typeface="HG丸ｺﾞｼｯｸM-PRO" panose="020F0600000000000000" pitchFamily="50" charset="-128"/>
            </a:endParaRPr>
          </a:p>
        </p:txBody>
      </p:sp>
      <p:pic>
        <p:nvPicPr>
          <p:cNvPr id="4" name="コンテンツ プレースホルダー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68661" y="1847174"/>
            <a:ext cx="5727339" cy="4483289"/>
          </a:xfrm>
        </p:spPr>
      </p:pic>
      <p:sp>
        <p:nvSpPr>
          <p:cNvPr id="3" name="スライド番号プレースホルダー 2"/>
          <p:cNvSpPr>
            <a:spLocks noGrp="1"/>
          </p:cNvSpPr>
          <p:nvPr>
            <p:ph type="sldNum" sz="quarter" idx="12"/>
          </p:nvPr>
        </p:nvSpPr>
        <p:spPr/>
        <p:txBody>
          <a:bodyPr/>
          <a:lstStyle/>
          <a:p>
            <a:fld id="{F07F5381-F177-45D5-A366-EA28469A1E64}" type="slidenum">
              <a:rPr kumimoji="1" lang="ja-JP" altLang="en-US" smtClean="0"/>
              <a:pPr/>
              <a:t>3</a:t>
            </a:fld>
            <a:endParaRPr kumimoji="1" lang="ja-JP" altLang="en-US" dirty="0"/>
          </a:p>
        </p:txBody>
      </p:sp>
      <p:sp>
        <p:nvSpPr>
          <p:cNvPr id="8" name="テキスト ボックス 7"/>
          <p:cNvSpPr txBox="1"/>
          <p:nvPr/>
        </p:nvSpPr>
        <p:spPr>
          <a:xfrm>
            <a:off x="745804" y="2174871"/>
            <a:ext cx="4114955" cy="830997"/>
          </a:xfrm>
          <a:prstGeom prst="rect">
            <a:avLst/>
          </a:prstGeom>
          <a:noFill/>
        </p:spPr>
        <p:txBody>
          <a:bodyPr wrap="square" rtlCol="0">
            <a:spAutoFit/>
          </a:bodyPr>
          <a:lstStyle/>
          <a:p>
            <a:r>
              <a:rPr kumimoji="1" lang="ja-JP" altLang="en-US" sz="2400" b="1" dirty="0" smtClean="0">
                <a:latin typeface="HG丸ｺﾞｼｯｸM-PRO" panose="020F0600000000000000" pitchFamily="50" charset="-128"/>
                <a:ea typeface="HG丸ｺﾞｼｯｸM-PRO" panose="020F0600000000000000" pitchFamily="50" charset="-128"/>
              </a:rPr>
              <a:t>彩香園アルテリーベ</a:t>
            </a:r>
            <a:endParaRPr kumimoji="1" lang="en-US" altLang="ja-JP" sz="2400" b="1" dirty="0" smtClean="0">
              <a:latin typeface="HG丸ｺﾞｼｯｸM-PRO" panose="020F0600000000000000" pitchFamily="50" charset="-128"/>
              <a:ea typeface="HG丸ｺﾞｼｯｸM-PRO" panose="020F0600000000000000" pitchFamily="50" charset="-128"/>
            </a:endParaRPr>
          </a:p>
          <a:p>
            <a:r>
              <a:rPr lang="ja-JP" altLang="en-US" sz="2400" b="1" dirty="0" smtClean="0">
                <a:latin typeface="HG丸ｺﾞｼｯｸM-PRO" panose="020F0600000000000000" pitchFamily="50" charset="-128"/>
                <a:ea typeface="HG丸ｺﾞｼｯｸM-PRO" panose="020F0600000000000000" pitchFamily="50" charset="-128"/>
              </a:rPr>
              <a:t>アルテー</a:t>
            </a:r>
            <a:r>
              <a:rPr lang="ja-JP" altLang="en-US" sz="2400" b="1" dirty="0">
                <a:latin typeface="HG丸ｺﾞｼｯｸM-PRO" panose="020F0600000000000000" pitchFamily="50" charset="-128"/>
                <a:ea typeface="HG丸ｺﾞｼｯｸM-PRO" panose="020F0600000000000000" pitchFamily="50" charset="-128"/>
              </a:rPr>
              <a:t>リーベ</a:t>
            </a:r>
            <a:r>
              <a:rPr lang="ja-JP" altLang="en-US" sz="2400" b="1" dirty="0" smtClean="0">
                <a:latin typeface="HG丸ｺﾞｼｯｸM-PRO" panose="020F0600000000000000" pitchFamily="50" charset="-128"/>
                <a:ea typeface="HG丸ｺﾞｼｯｸM-PRO" panose="020F0600000000000000" pitchFamily="50" charset="-128"/>
              </a:rPr>
              <a:t>とは・・・</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1418906" y="3333567"/>
            <a:ext cx="3838896" cy="2308324"/>
          </a:xfrm>
          <a:prstGeom prst="rect">
            <a:avLst/>
          </a:prstGeom>
          <a:solidFill>
            <a:srgbClr val="00B050">
              <a:alpha val="75000"/>
            </a:srgbClr>
          </a:solidFill>
        </p:spPr>
        <p:txBody>
          <a:bodyPr wrap="square" rtlCol="0">
            <a:spAutoFit/>
          </a:bodyPr>
          <a:lstStyle/>
          <a:p>
            <a:pPr algn="ctr"/>
            <a:r>
              <a:rPr lang="ja-JP" altLang="en-US" sz="4800" b="1" dirty="0">
                <a:solidFill>
                  <a:schemeClr val="bg1"/>
                </a:solidFill>
                <a:latin typeface="HG丸ｺﾞｼｯｸM-PRO" panose="020F0600000000000000" pitchFamily="50" charset="-128"/>
                <a:ea typeface="HG丸ｺﾞｼｯｸM-PRO" panose="020F0600000000000000" pitchFamily="50" charset="-128"/>
              </a:rPr>
              <a:t>想い出の</a:t>
            </a:r>
            <a:r>
              <a:rPr lang="ja-JP" altLang="en-US" sz="4800" b="1" dirty="0" smtClean="0">
                <a:solidFill>
                  <a:schemeClr val="bg1"/>
                </a:solidFill>
                <a:latin typeface="HG丸ｺﾞｼｯｸM-PRO" panose="020F0600000000000000" pitchFamily="50" charset="-128"/>
                <a:ea typeface="HG丸ｺﾞｼｯｸM-PRO" panose="020F0600000000000000" pitchFamily="50" charset="-128"/>
              </a:rPr>
              <a:t>人</a:t>
            </a:r>
            <a:endParaRPr lang="en-US" altLang="ja-JP" sz="4800" b="1" dirty="0" smtClean="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4800" b="1" dirty="0" smtClean="0">
                <a:solidFill>
                  <a:schemeClr val="bg1"/>
                </a:solidFill>
                <a:latin typeface="HG丸ｺﾞｼｯｸM-PRO" panose="020F0600000000000000" pitchFamily="50" charset="-128"/>
                <a:ea typeface="HG丸ｺﾞｼｯｸM-PRO" panose="020F0600000000000000" pitchFamily="50" charset="-128"/>
              </a:rPr>
              <a:t>初恋の人</a:t>
            </a:r>
            <a:endParaRPr kumimoji="1" lang="en-US" altLang="ja-JP" sz="4800" b="1" dirty="0" smtClean="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4800" b="1" dirty="0" smtClean="0">
                <a:solidFill>
                  <a:schemeClr val="bg1"/>
                </a:solidFill>
                <a:latin typeface="HG丸ｺﾞｼｯｸM-PRO" panose="020F0600000000000000" pitchFamily="50" charset="-128"/>
                <a:ea typeface="HG丸ｺﾞｼｯｸM-PRO" panose="020F0600000000000000" pitchFamily="50" charset="-128"/>
              </a:rPr>
              <a:t>昔の思い出</a:t>
            </a:r>
            <a:endParaRPr kumimoji="1" lang="ja-JP" altLang="en-US" sz="4800" b="1" dirty="0">
              <a:solidFill>
                <a:schemeClr val="bg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655120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33046" y="365125"/>
            <a:ext cx="10937630" cy="1325563"/>
          </a:xfrm>
          <a:solidFill>
            <a:schemeClr val="bg1">
              <a:alpha val="70000"/>
            </a:schemeClr>
          </a:solidFill>
        </p:spPr>
        <p:txBody>
          <a:bodyPr/>
          <a:lstStyle/>
          <a:p>
            <a:r>
              <a:rPr lang="ja-JP" altLang="en-US" b="1" dirty="0" smtClean="0">
                <a:latin typeface="HG丸ｺﾞｼｯｸM-PRO" panose="020F0600000000000000" pitchFamily="50" charset="-128"/>
                <a:ea typeface="HG丸ｺﾞｼｯｸM-PRO" panose="020F0600000000000000" pitchFamily="50" charset="-128"/>
              </a:rPr>
              <a:t>働きやすい職場</a:t>
            </a:r>
            <a:r>
              <a:rPr kumimoji="1" lang="ja-JP" altLang="en-US" b="1" dirty="0" smtClean="0">
                <a:latin typeface="HG丸ｺﾞｼｯｸM-PRO" panose="020F0600000000000000" pitchFamily="50" charset="-128"/>
                <a:ea typeface="HG丸ｺﾞｼｯｸM-PRO" panose="020F0600000000000000" pitchFamily="50" charset="-128"/>
              </a:rPr>
              <a:t>とは？</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sz="half" idx="1"/>
          </p:nvPr>
        </p:nvSpPr>
        <p:spPr>
          <a:xfrm>
            <a:off x="633046" y="1825625"/>
            <a:ext cx="5386754" cy="4351338"/>
          </a:xfrm>
          <a:solidFill>
            <a:schemeClr val="bg1">
              <a:alpha val="70000"/>
            </a:schemeClr>
          </a:solidFill>
        </p:spPr>
        <p:txBody>
          <a:bodyPr>
            <a:normAutofit/>
          </a:bodyPr>
          <a:lstStyle/>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働きやすい職場とはどういう環境なのか？</a:t>
            </a:r>
            <a:endParaRPr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■自分の仕事に対して適正な評価がされているか</a:t>
            </a:r>
            <a:endParaRPr lang="ja-JP" altLang="en-US"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■ハラスメントがない</a:t>
            </a:r>
            <a:endParaRPr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1800" b="1" dirty="0">
                <a:latin typeface="HG丸ｺﾞｼｯｸM-PRO" panose="020F0600000000000000" pitchFamily="50" charset="-128"/>
                <a:ea typeface="HG丸ｺﾞｼｯｸM-PRO" panose="020F0600000000000000" pitchFamily="50" charset="-128"/>
              </a:rPr>
              <a:t>■</a:t>
            </a:r>
            <a:r>
              <a:rPr lang="ja-JP" altLang="en-US" sz="1800" b="1" dirty="0" smtClean="0">
                <a:latin typeface="HG丸ｺﾞｼｯｸM-PRO" panose="020F0600000000000000" pitchFamily="50" charset="-128"/>
                <a:ea typeface="HG丸ｺﾞｼｯｸM-PRO" panose="020F0600000000000000" pitchFamily="50" charset="-128"/>
              </a:rPr>
              <a:t>休暇がとれる、無駄な残業がない</a:t>
            </a:r>
            <a:endParaRPr lang="ja-JP" altLang="en-US"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■福利厚生の充実</a:t>
            </a:r>
            <a:endParaRPr lang="ja-JP" altLang="en-US"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■意見を聞いてくれる</a:t>
            </a:r>
            <a:endParaRPr lang="en-US" altLang="ja-JP" sz="1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1800" b="1" dirty="0" smtClean="0">
                <a:latin typeface="HG丸ｺﾞｼｯｸM-PRO" panose="020F0600000000000000" pitchFamily="50" charset="-128"/>
                <a:ea typeface="HG丸ｺﾞｼｯｸM-PRO" panose="020F0600000000000000" pitchFamily="50" charset="-128"/>
              </a:rPr>
              <a:t>■職員教育</a:t>
            </a:r>
            <a:endParaRPr lang="ja-JP" altLang="en-US" sz="1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800" b="1" dirty="0" smtClean="0">
                <a:latin typeface="HG丸ｺﾞｼｯｸM-PRO" panose="020F0600000000000000" pitchFamily="50" charset="-128"/>
                <a:ea typeface="HG丸ｺﾞｼｯｸM-PRO" panose="020F0600000000000000" pitchFamily="50" charset="-128"/>
              </a:rPr>
              <a:t>■身分待遇の保証</a:t>
            </a:r>
            <a:endParaRPr kumimoji="1" lang="ja-JP" altLang="en-US" sz="1800" b="1" dirty="0">
              <a:latin typeface="HG丸ｺﾞｼｯｸM-PRO" panose="020F0600000000000000" pitchFamily="50" charset="-128"/>
              <a:ea typeface="HG丸ｺﾞｼｯｸM-PRO" panose="020F0600000000000000" pitchFamily="50" charset="-128"/>
            </a:endParaRPr>
          </a:p>
        </p:txBody>
      </p:sp>
      <p:sp>
        <p:nvSpPr>
          <p:cNvPr id="4" name="コンテンツ プレースホルダー 3"/>
          <p:cNvSpPr>
            <a:spLocks noGrp="1"/>
          </p:cNvSpPr>
          <p:nvPr>
            <p:ph sz="half" idx="2"/>
          </p:nvPr>
        </p:nvSpPr>
        <p:spPr>
          <a:xfrm>
            <a:off x="6172200" y="1825625"/>
            <a:ext cx="5398476" cy="4351338"/>
          </a:xfrm>
          <a:solidFill>
            <a:schemeClr val="bg1">
              <a:alpha val="70000"/>
            </a:schemeClr>
          </a:solidFill>
        </p:spPr>
        <p:txBody>
          <a:bodyPr>
            <a:normAutofit/>
          </a:bodyPr>
          <a:lstStyle/>
          <a:p>
            <a:pPr marL="0" indent="0">
              <a:buNone/>
            </a:pPr>
            <a:r>
              <a:rPr kumimoji="1" lang="ja-JP" altLang="en-US" sz="1800" b="1" dirty="0" smtClean="0">
                <a:latin typeface="HG丸ｺﾞｼｯｸM-PRO" panose="020F0600000000000000" pitchFamily="50" charset="-128"/>
                <a:ea typeface="HG丸ｺﾞｼｯｸM-PRO" panose="020F0600000000000000" pitchFamily="50" charset="-128"/>
              </a:rPr>
              <a:t>彩香園で実施していること</a:t>
            </a:r>
          </a:p>
        </p:txBody>
      </p:sp>
      <p:sp>
        <p:nvSpPr>
          <p:cNvPr id="5" name="スライド番号プレースホルダー 4"/>
          <p:cNvSpPr>
            <a:spLocks noGrp="1"/>
          </p:cNvSpPr>
          <p:nvPr>
            <p:ph type="sldNum" sz="quarter" idx="12"/>
          </p:nvPr>
        </p:nvSpPr>
        <p:spPr/>
        <p:txBody>
          <a:bodyPr/>
          <a:lstStyle/>
          <a:p>
            <a:fld id="{F07F5381-F177-45D5-A366-EA28469A1E64}" type="slidenum">
              <a:rPr kumimoji="1" lang="ja-JP" altLang="en-US" smtClean="0"/>
              <a:pPr/>
              <a:t>4</a:t>
            </a:fld>
            <a:endParaRPr kumimoji="1" lang="ja-JP" altLang="en-US" dirty="0"/>
          </a:p>
        </p:txBody>
      </p:sp>
      <p:sp>
        <p:nvSpPr>
          <p:cNvPr id="6" name="テキスト ボックス 5"/>
          <p:cNvSpPr txBox="1"/>
          <p:nvPr/>
        </p:nvSpPr>
        <p:spPr>
          <a:xfrm>
            <a:off x="190500" y="6400800"/>
            <a:ext cx="2159001" cy="369332"/>
          </a:xfrm>
          <a:prstGeom prst="rect">
            <a:avLst/>
          </a:prstGeom>
          <a:noFill/>
        </p:spPr>
        <p:txBody>
          <a:bodyPr wrap="square" rtlCol="0">
            <a:spAutoFit/>
          </a:bodyPr>
          <a:lstStyle/>
          <a:p>
            <a:r>
              <a:rPr lang="ja-JP" altLang="en-US" b="1" dirty="0" smtClean="0">
                <a:latin typeface="HG丸ｺﾞｼｯｸM-PRO" panose="020F0600000000000000" pitchFamily="50" charset="-128"/>
                <a:ea typeface="HG丸ｺﾞｼｯｸM-PRO" panose="020F0600000000000000" pitchFamily="50" charset="-128"/>
              </a:rPr>
              <a:t>サンポエムホール</a:t>
            </a:r>
            <a:endParaRPr kumimoji="1" lang="ja-JP" altLang="en-US"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278289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0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10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 calcmode="lin" valueType="num">
                                      <p:cBhvr additive="base">
                                        <p:cTn id="3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38202" y="596900"/>
            <a:ext cx="10515600" cy="5580063"/>
          </a:xfrm>
          <a:solidFill>
            <a:schemeClr val="bg1">
              <a:alpha val="90000"/>
            </a:schemeClr>
          </a:solidFill>
          <a:ln w="57150">
            <a:noFill/>
          </a:ln>
        </p:spPr>
        <p:txBody>
          <a:bodyPr/>
          <a:lstStyle/>
          <a:p>
            <a:pPr marL="0" indent="0">
              <a:buNone/>
            </a:pPr>
            <a:endParaRPr lang="en-US" altLang="ja-JP" sz="3600" b="1" dirty="0" smtClean="0">
              <a:ln>
                <a:solidFill>
                  <a:schemeClr val="bg1"/>
                </a:solidFill>
              </a:ln>
              <a:solidFill>
                <a:schemeClr val="bg1"/>
              </a:solidFill>
              <a:effectLst>
                <a:glow rad="228600">
                  <a:schemeClr val="accent4">
                    <a:satMod val="175000"/>
                    <a:alpha val="40000"/>
                  </a:schemeClr>
                </a:glow>
              </a:effectLst>
              <a:latin typeface="HG丸ｺﾞｼｯｸM-PRO" panose="020F0600000000000000" pitchFamily="50" charset="-128"/>
              <a:ea typeface="HG丸ｺﾞｼｯｸM-PRO" panose="020F0600000000000000" pitchFamily="50" charset="-128"/>
            </a:endParaRPr>
          </a:p>
          <a:p>
            <a:pPr marL="0" indent="0">
              <a:buNone/>
            </a:pPr>
            <a:r>
              <a:rPr lang="ja-JP" altLang="en-US" sz="3600" b="1"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rPr>
              <a:t>①リフレッシュ休暇制度と職員旅行の実施</a:t>
            </a:r>
            <a:endParaRPr lang="en-US" altLang="ja-JP" sz="3600" b="1"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endParaRPr>
          </a:p>
          <a:p>
            <a:pPr marL="0" indent="0">
              <a:buNone/>
            </a:pPr>
            <a:r>
              <a:rPr lang="ja-JP" altLang="en-US" dirty="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rPr>
              <a:t>　</a:t>
            </a:r>
            <a:r>
              <a:rPr lang="ja-JP" altLang="en-US"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rPr>
              <a:t>　職員の心身のリフレッシュ</a:t>
            </a:r>
            <a:endParaRPr lang="en-US" altLang="ja-JP"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endParaRPr>
          </a:p>
          <a:p>
            <a:pPr marL="0" indent="0">
              <a:buNone/>
            </a:pPr>
            <a:endParaRPr lang="en-US" altLang="ja-JP"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endParaRPr>
          </a:p>
          <a:p>
            <a:pPr marL="0" indent="0">
              <a:buNone/>
            </a:pPr>
            <a:r>
              <a:rPr kumimoji="1" lang="ja-JP" altLang="en-US" sz="3600"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rPr>
              <a:t>②研修への参加</a:t>
            </a:r>
            <a:endParaRPr kumimoji="1" lang="en-US" altLang="ja-JP" sz="3600"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endParaRPr>
          </a:p>
          <a:p>
            <a:pPr marL="0" indent="0">
              <a:buNone/>
            </a:pPr>
            <a:r>
              <a:rPr lang="ja-JP" altLang="en-US" dirty="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rPr>
              <a:t>　</a:t>
            </a:r>
            <a:r>
              <a:rPr lang="ja-JP" altLang="en-US"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rPr>
              <a:t>　職員自身が興味がある研修への参加→スキルアップ</a:t>
            </a:r>
            <a:endParaRPr lang="en-US" altLang="ja-JP"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endParaRPr>
          </a:p>
          <a:p>
            <a:pPr marL="0" indent="0">
              <a:buNone/>
            </a:pPr>
            <a:endParaRPr kumimoji="1" lang="en-US" altLang="ja-JP"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endParaRPr>
          </a:p>
          <a:p>
            <a:pPr marL="0" indent="0">
              <a:buNone/>
            </a:pPr>
            <a:r>
              <a:rPr lang="ja-JP" altLang="en-US" sz="3600"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rPr>
              <a:t>③休みやすい環境づくりへの取り組み</a:t>
            </a:r>
            <a:endParaRPr lang="en-US" altLang="ja-JP" sz="3600"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endParaRPr>
          </a:p>
          <a:p>
            <a:pPr marL="0" indent="0">
              <a:buNone/>
            </a:pPr>
            <a:r>
              <a:rPr kumimoji="1" lang="ja-JP" altLang="en-US" dirty="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rPr>
              <a:t>　</a:t>
            </a:r>
            <a:r>
              <a:rPr kumimoji="1" lang="ja-JP" altLang="en-US" dirty="0" smtClean="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rPr>
              <a:t>　家族の介護や自分の疾病などで離職することがないように</a:t>
            </a:r>
            <a:endParaRPr kumimoji="1" lang="ja-JP" altLang="en-US" dirty="0">
              <a:ln w="28575">
                <a:solidFill>
                  <a:srgbClr val="FFFF00"/>
                </a:solidFill>
              </a:ln>
              <a:solidFill>
                <a:srgbClr val="FFFF00"/>
              </a:solidFill>
              <a:effectLst>
                <a:glow rad="228600">
                  <a:schemeClr val="accent2">
                    <a:satMod val="175000"/>
                  </a:schemeClr>
                </a:glow>
              </a:effectLst>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p:txBody>
          <a:bodyPr/>
          <a:lstStyle/>
          <a:p>
            <a:fld id="{F07F5381-F177-45D5-A366-EA28469A1E64}" type="slidenum">
              <a:rPr kumimoji="1" lang="ja-JP" altLang="en-US" smtClean="0"/>
              <a:pPr/>
              <a:t>5</a:t>
            </a:fld>
            <a:endParaRPr kumimoji="1" lang="ja-JP" altLang="en-US" dirty="0"/>
          </a:p>
        </p:txBody>
      </p:sp>
      <p:sp>
        <p:nvSpPr>
          <p:cNvPr id="4" name="テキスト ボックス 3"/>
          <p:cNvSpPr txBox="1"/>
          <p:nvPr/>
        </p:nvSpPr>
        <p:spPr>
          <a:xfrm>
            <a:off x="190500" y="6400800"/>
            <a:ext cx="2341685" cy="369332"/>
          </a:xfrm>
          <a:prstGeom prst="rect">
            <a:avLst/>
          </a:prstGeom>
          <a:noFill/>
        </p:spPr>
        <p:txBody>
          <a:bodyPr wrap="square" rtlCol="0">
            <a:spAutoFit/>
          </a:bodyPr>
          <a:lstStyle/>
          <a:p>
            <a:r>
              <a:rPr lang="ja-JP" altLang="en-US" b="1" dirty="0" smtClean="0">
                <a:latin typeface="HG丸ｺﾞｼｯｸM-PRO" panose="020F0600000000000000" pitchFamily="50" charset="-128"/>
                <a:ea typeface="HG丸ｺﾞｼｯｸM-PRO" panose="020F0600000000000000" pitchFamily="50" charset="-128"/>
              </a:rPr>
              <a:t>特別養護老人ホーム</a:t>
            </a:r>
            <a:endParaRPr kumimoji="1" lang="ja-JP" altLang="en-US"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977578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anim calcmode="lin" valueType="num">
                                      <p:cBhvr>
                                        <p:cTn id="2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1000"/>
                                        <p:tgtEl>
                                          <p:spTgt spid="5">
                                            <p:txEl>
                                              <p:pRg st="8" end="8"/>
                                            </p:txEl>
                                          </p:spTgt>
                                        </p:tgtEl>
                                      </p:cBhvr>
                                    </p:animEffect>
                                    <p:anim calcmode="lin" valueType="num">
                                      <p:cBhvr>
                                        <p:cTn id="3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kumimoji="1" lang="ja-JP" altLang="en-US" sz="4000" b="1" dirty="0" smtClean="0">
                <a:latin typeface="HG丸ｺﾞｼｯｸM-PRO" panose="020F0600000000000000" pitchFamily="50" charset="-128"/>
                <a:ea typeface="HG丸ｺﾞｼｯｸM-PRO" panose="020F0600000000000000" pitchFamily="50" charset="-128"/>
              </a:rPr>
              <a:t>①リフレッシュ休暇制度と職員旅行の実施</a:t>
            </a:r>
            <a:endParaRPr kumimoji="1" lang="ja-JP" altLang="en-US" sz="4000"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sz="half" idx="1"/>
          </p:nvPr>
        </p:nvSpPr>
        <p:spPr>
          <a:xfrm>
            <a:off x="838199" y="1825625"/>
            <a:ext cx="10515602" cy="4351338"/>
          </a:xfrm>
          <a:solidFill>
            <a:schemeClr val="bg1">
              <a:alpha val="70000"/>
            </a:schemeClr>
          </a:solidFill>
        </p:spPr>
        <p:txBody>
          <a:bodyPr/>
          <a:lstStyle/>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リフレッシュ休暇制度</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平成</a:t>
            </a:r>
            <a:r>
              <a:rPr lang="en-US" altLang="ja-JP" b="1" dirty="0" smtClean="0">
                <a:latin typeface="HG丸ｺﾞｼｯｸM-PRO" panose="020F0600000000000000" pitchFamily="50" charset="-128"/>
                <a:ea typeface="HG丸ｺﾞｼｯｸM-PRO" panose="020F0600000000000000" pitchFamily="50" charset="-128"/>
              </a:rPr>
              <a:t>16</a:t>
            </a:r>
            <a:r>
              <a:rPr lang="ja-JP" altLang="en-US" b="1" dirty="0" smtClean="0">
                <a:latin typeface="HG丸ｺﾞｼｯｸM-PRO" panose="020F0600000000000000" pitchFamily="50" charset="-128"/>
                <a:ea typeface="HG丸ｺﾞｼｯｸM-PRO" panose="020F0600000000000000" pitchFamily="50" charset="-128"/>
              </a:rPr>
              <a:t>年　「職員が前向きになれる取り組みをしたい」</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b="1" dirty="0" smtClean="0">
                <a:latin typeface="HG丸ｺﾞｼｯｸM-PRO" panose="020F0600000000000000" pitchFamily="50" charset="-128"/>
                <a:ea typeface="HG丸ｺﾞｼｯｸM-PRO" panose="020F0600000000000000" pitchFamily="50" charset="-128"/>
              </a:rPr>
              <a:t>　　　　　心身のリフレッシュと自己啓発の機会を。</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平成</a:t>
            </a:r>
            <a:r>
              <a:rPr lang="en-US" altLang="ja-JP" b="1" dirty="0" smtClean="0">
                <a:latin typeface="HG丸ｺﾞｼｯｸM-PRO" panose="020F0600000000000000" pitchFamily="50" charset="-128"/>
                <a:ea typeface="HG丸ｺﾞｼｯｸM-PRO" panose="020F0600000000000000" pitchFamily="50" charset="-128"/>
              </a:rPr>
              <a:t>23</a:t>
            </a:r>
            <a:r>
              <a:rPr lang="ja-JP" altLang="en-US" b="1" dirty="0" smtClean="0">
                <a:latin typeface="HG丸ｺﾞｼｯｸM-PRO" panose="020F0600000000000000" pitchFamily="50" charset="-128"/>
                <a:ea typeface="HG丸ｺﾞｼｯｸM-PRO" panose="020F0600000000000000" pitchFamily="50" charset="-128"/>
              </a:rPr>
              <a:t>年　「永続勤労者に対する慰労」</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勤続年数により　日から　日の連続休暇</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平成</a:t>
            </a:r>
            <a:r>
              <a:rPr kumimoji="1" lang="en-US" altLang="ja-JP" b="1" dirty="0" smtClean="0">
                <a:latin typeface="HG丸ｺﾞｼｯｸM-PRO" panose="020F0600000000000000" pitchFamily="50" charset="-128"/>
                <a:ea typeface="HG丸ｺﾞｼｯｸM-PRO" panose="020F0600000000000000" pitchFamily="50" charset="-128"/>
              </a:rPr>
              <a:t>27</a:t>
            </a:r>
            <a:r>
              <a:rPr kumimoji="1" lang="ja-JP" altLang="en-US" b="1" dirty="0" smtClean="0">
                <a:latin typeface="HG丸ｺﾞｼｯｸM-PRO" panose="020F0600000000000000" pitchFamily="50" charset="-128"/>
                <a:ea typeface="HG丸ｺﾞｼｯｸM-PRO" panose="020F0600000000000000" pitchFamily="50" charset="-128"/>
              </a:rPr>
              <a:t>年　 入社年度から取得できるように</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として</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b="1" dirty="0" smtClean="0">
                <a:latin typeface="HG丸ｺﾞｼｯｸM-PRO" panose="020F0600000000000000" pitchFamily="50" charset="-128"/>
                <a:ea typeface="HG丸ｺﾞｼｯｸM-PRO" panose="020F0600000000000000" pitchFamily="50" charset="-128"/>
              </a:rPr>
              <a:t>　　　　　　　年目からは　年ごとに　日間の連続休暇</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F07F5381-F177-45D5-A366-EA28469A1E64}" type="slidenum">
              <a:rPr kumimoji="1" lang="ja-JP" altLang="en-US" smtClean="0"/>
              <a:pPr/>
              <a:t>6</a:t>
            </a:fld>
            <a:endParaRPr kumimoji="1" lang="ja-JP" altLang="en-US" dirty="0"/>
          </a:p>
        </p:txBody>
      </p:sp>
      <p:sp>
        <p:nvSpPr>
          <p:cNvPr id="5" name="テキスト ボックス 4"/>
          <p:cNvSpPr txBox="1"/>
          <p:nvPr/>
        </p:nvSpPr>
        <p:spPr>
          <a:xfrm>
            <a:off x="190500" y="6400800"/>
            <a:ext cx="2306516" cy="369332"/>
          </a:xfrm>
          <a:prstGeom prst="rect">
            <a:avLst/>
          </a:prstGeom>
          <a:noFill/>
        </p:spPr>
        <p:txBody>
          <a:bodyPr wrap="square" rtlCol="0">
            <a:spAutoFit/>
          </a:bodyPr>
          <a:lstStyle/>
          <a:p>
            <a:r>
              <a:rPr lang="ja-JP" altLang="en-US" b="1" dirty="0" smtClean="0">
                <a:latin typeface="HG丸ｺﾞｼｯｸM-PRO" panose="020F0600000000000000" pitchFamily="50" charset="-128"/>
                <a:ea typeface="HG丸ｺﾞｼｯｸM-PRO" panose="020F0600000000000000" pitchFamily="50" charset="-128"/>
              </a:rPr>
              <a:t>コレクティブハウス</a:t>
            </a:r>
            <a:endParaRPr kumimoji="1" lang="ja-JP" altLang="en-US"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723068156"/>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kumimoji="1" lang="ja-JP" altLang="en-US" sz="4000" b="1" dirty="0" smtClean="0">
                <a:latin typeface="HG丸ｺﾞｼｯｸM-PRO" panose="020F0600000000000000" pitchFamily="50" charset="-128"/>
                <a:ea typeface="HG丸ｺﾞｼｯｸM-PRO" panose="020F0600000000000000" pitchFamily="50" charset="-128"/>
              </a:rPr>
              <a:t>①リフレッシュ休暇制度と職員旅行の実施</a:t>
            </a:r>
            <a:endParaRPr kumimoji="1" lang="ja-JP" altLang="en-US" sz="4000"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sz="half" idx="1"/>
          </p:nvPr>
        </p:nvSpPr>
        <p:spPr>
          <a:solidFill>
            <a:schemeClr val="bg1">
              <a:alpha val="70000"/>
            </a:schemeClr>
          </a:solidFill>
        </p:spPr>
        <p:txBody>
          <a:bodyPr>
            <a:normAutofit lnSpcReduction="10000"/>
          </a:bodyPr>
          <a:lstStyle/>
          <a:p>
            <a:pPr marL="0" indent="0">
              <a:buNone/>
            </a:pPr>
            <a:r>
              <a:rPr kumimoji="1" lang="ja-JP" altLang="en-US" b="1" dirty="0" smtClean="0">
                <a:latin typeface="HG丸ｺﾞｼｯｸM-PRO" panose="020F0600000000000000" pitchFamily="50" charset="-128"/>
                <a:ea typeface="HG丸ｺﾞｼｯｸM-PRO" panose="020F0600000000000000" pitchFamily="50" charset="-128"/>
              </a:rPr>
              <a:t>リフレッシュ休暇制度</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平成</a:t>
            </a:r>
            <a:r>
              <a:rPr lang="en-US" altLang="ja-JP" b="1" dirty="0" smtClean="0">
                <a:latin typeface="HG丸ｺﾞｼｯｸM-PRO" panose="020F0600000000000000" pitchFamily="50" charset="-128"/>
                <a:ea typeface="HG丸ｺﾞｼｯｸM-PRO" panose="020F0600000000000000" pitchFamily="50" charset="-128"/>
              </a:rPr>
              <a:t>28</a:t>
            </a:r>
            <a:r>
              <a:rPr lang="ja-JP" altLang="en-US" b="1" dirty="0" smtClean="0">
                <a:latin typeface="HG丸ｺﾞｼｯｸM-PRO" panose="020F0600000000000000" pitchFamily="50" charset="-128"/>
                <a:ea typeface="HG丸ｺﾞｼｯｸM-PRO" panose="020F0600000000000000" pitchFamily="50" charset="-128"/>
              </a:rPr>
              <a:t>年度　休暇取得者</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名</a:t>
            </a:r>
            <a:endParaRPr lang="en-US" altLang="ja-JP" b="1" dirty="0" smtClean="0">
              <a:latin typeface="HG丸ｺﾞｼｯｸM-PRO" panose="020F0600000000000000" pitchFamily="50" charset="-128"/>
              <a:ea typeface="HG丸ｺﾞｼｯｸM-PRO" panose="020F0600000000000000" pitchFamily="50" charset="-128"/>
            </a:endParaRPr>
          </a:p>
        </p:txBody>
      </p:sp>
      <p:sp>
        <p:nvSpPr>
          <p:cNvPr id="4" name="コンテンツ プレースホルダー 3"/>
          <p:cNvSpPr>
            <a:spLocks noGrp="1"/>
          </p:cNvSpPr>
          <p:nvPr>
            <p:ph sz="half" idx="2"/>
          </p:nvPr>
        </p:nvSpPr>
        <p:spPr>
          <a:solidFill>
            <a:schemeClr val="bg1">
              <a:alpha val="70000"/>
            </a:schemeClr>
          </a:solidFill>
        </p:spPr>
        <p:txBody>
          <a:bodyPr>
            <a:normAutofit lnSpcReduction="10000"/>
          </a:bodyPr>
          <a:lstStyle/>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平成</a:t>
            </a:r>
            <a:r>
              <a:rPr lang="en-US" altLang="ja-JP" b="1" dirty="0">
                <a:latin typeface="HG丸ｺﾞｼｯｸM-PRO" panose="020F0600000000000000" pitchFamily="50" charset="-128"/>
                <a:ea typeface="HG丸ｺﾞｼｯｸM-PRO" panose="020F0600000000000000" pitchFamily="50" charset="-128"/>
              </a:rPr>
              <a:t>29</a:t>
            </a:r>
            <a:r>
              <a:rPr lang="ja-JP" altLang="en-US" b="1" dirty="0">
                <a:latin typeface="HG丸ｺﾞｼｯｸM-PRO" panose="020F0600000000000000" pitchFamily="50" charset="-128"/>
                <a:ea typeface="HG丸ｺﾞｼｯｸM-PRO" panose="020F0600000000000000" pitchFamily="50" charset="-128"/>
              </a:rPr>
              <a:t>年度　休暇</a:t>
            </a:r>
            <a:r>
              <a:rPr lang="ja-JP" altLang="en-US" b="1" dirty="0" smtClean="0">
                <a:latin typeface="HG丸ｺﾞｼｯｸM-PRO" panose="020F0600000000000000" pitchFamily="50" charset="-128"/>
                <a:ea typeface="HG丸ｺﾞｼｯｸM-PRO" panose="020F0600000000000000" pitchFamily="50" charset="-128"/>
              </a:rPr>
              <a:t>取得者</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endParaRPr lang="en-US" altLang="ja-JP" b="1" dirty="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名</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　　（</a:t>
            </a:r>
            <a:r>
              <a:rPr lang="en-US" altLang="ja-JP" b="1" dirty="0" smtClean="0">
                <a:latin typeface="HG丸ｺﾞｼｯｸM-PRO" panose="020F0600000000000000" pitchFamily="50" charset="-128"/>
                <a:ea typeface="HG丸ｺﾞｼｯｸM-PRO" panose="020F0600000000000000" pitchFamily="50" charset="-128"/>
              </a:rPr>
              <a:t>9</a:t>
            </a:r>
            <a:r>
              <a:rPr lang="ja-JP" altLang="en-US" b="1" dirty="0" smtClean="0">
                <a:latin typeface="HG丸ｺﾞｼｯｸM-PRO" panose="020F0600000000000000" pitchFamily="50" charset="-128"/>
                <a:ea typeface="HG丸ｺﾞｼｯｸM-PRO" panose="020F0600000000000000" pitchFamily="50" charset="-128"/>
              </a:rPr>
              <a:t>月取得者</a:t>
            </a:r>
            <a:r>
              <a:rPr lang="en-US" altLang="ja-JP" b="1" dirty="0" smtClean="0">
                <a:latin typeface="HG丸ｺﾞｼｯｸM-PRO" panose="020F0600000000000000" pitchFamily="50" charset="-128"/>
                <a:ea typeface="HG丸ｺﾞｼｯｸM-PRO" panose="020F0600000000000000" pitchFamily="50" charset="-128"/>
              </a:rPr>
              <a:t>9</a:t>
            </a:r>
            <a:r>
              <a:rPr lang="ja-JP" altLang="en-US" b="1" dirty="0" smtClean="0">
                <a:latin typeface="HG丸ｺﾞｼｯｸM-PRO" panose="020F0600000000000000" pitchFamily="50" charset="-128"/>
                <a:ea typeface="HG丸ｺﾞｼｯｸM-PRO" panose="020F0600000000000000" pitchFamily="50" charset="-128"/>
              </a:rPr>
              <a:t>名含む）</a:t>
            </a:r>
            <a:endParaRPr lang="en-US" altLang="ja-JP" b="1" dirty="0">
              <a:latin typeface="HG丸ｺﾞｼｯｸM-PRO" panose="020F0600000000000000" pitchFamily="50" charset="-128"/>
              <a:ea typeface="HG丸ｺﾞｼｯｸM-PRO" panose="020F0600000000000000" pitchFamily="50" charset="-128"/>
            </a:endParaRPr>
          </a:p>
          <a:p>
            <a:pPr marL="0" indent="0">
              <a:buNone/>
            </a:pPr>
            <a:endParaRPr kumimoji="1" lang="ja-JP" altLang="en-US" dirty="0"/>
          </a:p>
        </p:txBody>
      </p:sp>
      <p:sp>
        <p:nvSpPr>
          <p:cNvPr id="5" name="スライド番号プレースホルダー 4"/>
          <p:cNvSpPr>
            <a:spLocks noGrp="1"/>
          </p:cNvSpPr>
          <p:nvPr>
            <p:ph type="sldNum" sz="quarter" idx="12"/>
          </p:nvPr>
        </p:nvSpPr>
        <p:spPr/>
        <p:txBody>
          <a:bodyPr/>
          <a:lstStyle/>
          <a:p>
            <a:fld id="{F07F5381-F177-45D5-A366-EA28469A1E64}" type="slidenum">
              <a:rPr kumimoji="1" lang="ja-JP" altLang="en-US" smtClean="0"/>
              <a:pPr/>
              <a:t>7</a:t>
            </a:fld>
            <a:endParaRPr kumimoji="1" lang="ja-JP" altLang="en-US" dirty="0"/>
          </a:p>
        </p:txBody>
      </p:sp>
    </p:spTree>
    <p:extLst>
      <p:ext uri="{BB962C8B-B14F-4D97-AF65-F5344CB8AC3E}">
        <p14:creationId xmlns:p14="http://schemas.microsoft.com/office/powerpoint/2010/main" val="2775258532"/>
      </p:ext>
    </p:extLst>
  </p:cSld>
  <p:clrMapOvr>
    <a:masterClrMapping/>
  </p:clrMapOvr>
  <mc:AlternateContent xmlns:mc="http://schemas.openxmlformats.org/markup-compatibility/2006" xmlns:p14="http://schemas.microsoft.com/office/powerpoint/2010/main">
    <mc:Choice Requires="p14">
      <p:transition spd="slow" p14:dur="150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lang="ja-JP" altLang="en-US" sz="4000" b="1" dirty="0">
                <a:latin typeface="HG丸ｺﾞｼｯｸM-PRO" panose="020F0600000000000000" pitchFamily="50" charset="-128"/>
                <a:ea typeface="HG丸ｺﾞｼｯｸM-PRO" panose="020F0600000000000000" pitchFamily="50" charset="-128"/>
              </a:rPr>
              <a:t>①リフレッシュ休暇制度と職員旅行の実施</a:t>
            </a:r>
            <a:endParaRPr kumimoji="1" lang="ja-JP" altLang="en-US" sz="4000" b="1" dirty="0">
              <a:latin typeface="HG丸ｺﾞｼｯｸM-PRO" panose="020F0600000000000000" pitchFamily="50" charset="-128"/>
              <a:ea typeface="HG丸ｺﾞｼｯｸM-PRO" panose="020F0600000000000000" pitchFamily="50" charset="-128"/>
            </a:endParaRPr>
          </a:p>
        </p:txBody>
      </p:sp>
      <p:pic>
        <p:nvPicPr>
          <p:cNvPr id="6" name="コンテンツ プレースホルダー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422293" y="1870075"/>
            <a:ext cx="4095630" cy="4351338"/>
          </a:xfrm>
        </p:spPr>
      </p:pic>
      <p:sp>
        <p:nvSpPr>
          <p:cNvPr id="4" name="コンテンツ プレースホルダー 3"/>
          <p:cNvSpPr>
            <a:spLocks noGrp="1"/>
          </p:cNvSpPr>
          <p:nvPr>
            <p:ph sz="half" idx="2"/>
          </p:nvPr>
        </p:nvSpPr>
        <p:spPr>
          <a:xfrm>
            <a:off x="838199" y="1870075"/>
            <a:ext cx="6584092" cy="4351338"/>
          </a:xfrm>
          <a:solidFill>
            <a:schemeClr val="bg1">
              <a:alpha val="70000"/>
            </a:schemeClr>
          </a:solidFill>
        </p:spPr>
        <p:txBody>
          <a:bodyPr>
            <a:normAutofit lnSpcReduction="10000"/>
          </a:bodyPr>
          <a:lstStyle/>
          <a:p>
            <a:pPr marL="0" indent="0">
              <a:buNone/>
            </a:pPr>
            <a:r>
              <a:rPr lang="ja-JP" altLang="en-US" b="1" dirty="0" smtClean="0">
                <a:latin typeface="HG丸ｺﾞｼｯｸM-PRO" panose="020F0600000000000000" pitchFamily="50" charset="-128"/>
                <a:ea typeface="HG丸ｺﾞｼｯｸM-PRO" panose="020F0600000000000000" pitchFamily="50" charset="-128"/>
              </a:rPr>
              <a:t>県内や近隣県への日帰り旅行</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■弘前　　■下北　　■焼山</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■久慈（ＪＲリゾートうみねこ）</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en-US" altLang="ja-JP" b="1" dirty="0">
                <a:latin typeface="HG丸ｺﾞｼｯｸM-PRO" panose="020F0600000000000000" pitchFamily="50" charset="-128"/>
                <a:ea typeface="HG丸ｺﾞｼｯｸM-PRO" panose="020F0600000000000000" pitchFamily="50" charset="-128"/>
              </a:rPr>
              <a:t>1</a:t>
            </a:r>
            <a:r>
              <a:rPr lang="ja-JP" altLang="en-US" b="1" dirty="0" smtClean="0">
                <a:latin typeface="HG丸ｺﾞｼｯｸM-PRO" panose="020F0600000000000000" pitchFamily="50" charset="-128"/>
                <a:ea typeface="HG丸ｺﾞｼｯｸM-PRO" panose="020F0600000000000000" pitchFamily="50" charset="-128"/>
              </a:rPr>
              <a:t>泊</a:t>
            </a:r>
            <a:r>
              <a:rPr lang="en-US" altLang="ja-JP" b="1" dirty="0" smtClean="0">
                <a:latin typeface="HG丸ｺﾞｼｯｸM-PRO" panose="020F0600000000000000" pitchFamily="50" charset="-128"/>
                <a:ea typeface="HG丸ｺﾞｼｯｸM-PRO" panose="020F0600000000000000" pitchFamily="50" charset="-128"/>
              </a:rPr>
              <a:t>2</a:t>
            </a:r>
            <a:r>
              <a:rPr lang="ja-JP" altLang="en-US" b="1" dirty="0" smtClean="0">
                <a:latin typeface="HG丸ｺﾞｼｯｸM-PRO" panose="020F0600000000000000" pitchFamily="50" charset="-128"/>
                <a:ea typeface="HG丸ｺﾞｼｯｸM-PRO" panose="020F0600000000000000" pitchFamily="50" charset="-128"/>
              </a:rPr>
              <a:t>日</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■県内温泉　　■仙台　　■函館</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en-US" altLang="ja-JP" b="1" dirty="0">
                <a:latin typeface="HG丸ｺﾞｼｯｸM-PRO" panose="020F0600000000000000" pitchFamily="50" charset="-128"/>
                <a:ea typeface="HG丸ｺﾞｼｯｸM-PRO" panose="020F0600000000000000" pitchFamily="50" charset="-128"/>
              </a:rPr>
              <a:t>2</a:t>
            </a:r>
            <a:r>
              <a:rPr lang="ja-JP" altLang="en-US" b="1" dirty="0" smtClean="0">
                <a:latin typeface="HG丸ｺﾞｼｯｸM-PRO" panose="020F0600000000000000" pitchFamily="50" charset="-128"/>
                <a:ea typeface="HG丸ｺﾞｼｯｸM-PRO" panose="020F0600000000000000" pitchFamily="50" charset="-128"/>
              </a:rPr>
              <a:t>泊</a:t>
            </a:r>
            <a:r>
              <a:rPr lang="en-US" altLang="ja-JP" b="1" dirty="0" smtClean="0">
                <a:latin typeface="HG丸ｺﾞｼｯｸM-PRO" panose="020F0600000000000000" pitchFamily="50" charset="-128"/>
                <a:ea typeface="HG丸ｺﾞｼｯｸM-PRO" panose="020F0600000000000000" pitchFamily="50" charset="-128"/>
              </a:rPr>
              <a:t>3</a:t>
            </a:r>
            <a:r>
              <a:rPr lang="ja-JP" altLang="en-US" b="1" dirty="0" smtClean="0">
                <a:latin typeface="HG丸ｺﾞｼｯｸM-PRO" panose="020F0600000000000000" pitchFamily="50" charset="-128"/>
                <a:ea typeface="HG丸ｺﾞｼｯｸM-PRO" panose="020F0600000000000000" pitchFamily="50" charset="-128"/>
              </a:rPr>
              <a:t>日</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■南東北　　■関東　　■北海道</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smtClean="0">
                <a:latin typeface="HG丸ｺﾞｼｯｸM-PRO" panose="020F0600000000000000" pitchFamily="50" charset="-128"/>
                <a:ea typeface="HG丸ｺﾞｼｯｸM-PRO" panose="020F0600000000000000" pitchFamily="50" charset="-128"/>
              </a:rPr>
              <a:t>他　関西、東海、中国四国、沖縄</a:t>
            </a:r>
            <a:endParaRPr lang="en-US" altLang="ja-JP"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海外（韓国・ヨーロッパなど）</a:t>
            </a:r>
            <a:endParaRPr lang="en-US" altLang="ja-JP" b="1" dirty="0" smtClean="0">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90500" y="6400800"/>
            <a:ext cx="2159001" cy="369332"/>
          </a:xfrm>
          <a:prstGeom prst="rect">
            <a:avLst/>
          </a:prstGeom>
          <a:noFill/>
        </p:spPr>
        <p:txBody>
          <a:bodyPr wrap="square" rtlCol="0">
            <a:spAutoFit/>
          </a:bodyPr>
          <a:lstStyle/>
          <a:p>
            <a:r>
              <a:rPr kumimoji="1" lang="ja-JP" altLang="en-US" b="1" dirty="0" smtClean="0">
                <a:latin typeface="HG丸ｺﾞｼｯｸM-PRO" panose="020F0600000000000000" pitchFamily="50" charset="-128"/>
                <a:ea typeface="HG丸ｺﾞｼｯｸM-PRO" panose="020F0600000000000000" pitchFamily="50" charset="-128"/>
              </a:rPr>
              <a:t>平成</a:t>
            </a:r>
            <a:r>
              <a:rPr kumimoji="1" lang="en-US" altLang="ja-JP" b="1" dirty="0" smtClean="0">
                <a:latin typeface="HG丸ｺﾞｼｯｸM-PRO" panose="020F0600000000000000" pitchFamily="50" charset="-128"/>
                <a:ea typeface="HG丸ｺﾞｼｯｸM-PRO" panose="020F0600000000000000" pitchFamily="50" charset="-128"/>
              </a:rPr>
              <a:t>28</a:t>
            </a:r>
            <a:r>
              <a:rPr kumimoji="1" lang="ja-JP" altLang="en-US" b="1" dirty="0" smtClean="0">
                <a:latin typeface="HG丸ｺﾞｼｯｸM-PRO" panose="020F0600000000000000" pitchFamily="50" charset="-128"/>
                <a:ea typeface="HG丸ｺﾞｼｯｸM-PRO" panose="020F0600000000000000" pitchFamily="50" charset="-128"/>
              </a:rPr>
              <a:t>年度函館</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12"/>
          </p:nvPr>
        </p:nvSpPr>
        <p:spPr/>
        <p:txBody>
          <a:bodyPr/>
          <a:lstStyle/>
          <a:p>
            <a:fld id="{F07F5381-F177-45D5-A366-EA28469A1E64}" type="slidenum">
              <a:rPr kumimoji="1" lang="ja-JP" altLang="en-US" smtClean="0"/>
              <a:pPr/>
              <a:t>8</a:t>
            </a:fld>
            <a:endParaRPr kumimoji="1" lang="ja-JP" altLang="en-US" dirty="0"/>
          </a:p>
        </p:txBody>
      </p:sp>
    </p:spTree>
    <p:extLst>
      <p:ext uri="{BB962C8B-B14F-4D97-AF65-F5344CB8AC3E}">
        <p14:creationId xmlns:p14="http://schemas.microsoft.com/office/powerpoint/2010/main" val="2338599402"/>
      </p:ext>
    </p:extLst>
  </p:cSld>
  <p:clrMapOvr>
    <a:masterClrMapping/>
  </p:clrMapOvr>
  <mc:AlternateContent xmlns:mc="http://schemas.openxmlformats.org/markup-compatibility/2006" xmlns:p14="http://schemas.microsoft.com/office/powerpoint/2010/main">
    <mc:Choice Requires="p14">
      <p:transition spd="slow" p14:dur="150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1">
              <a:alpha val="70000"/>
            </a:schemeClr>
          </a:solidFill>
        </p:spPr>
        <p:txBody>
          <a:bodyPr>
            <a:normAutofit/>
          </a:bodyPr>
          <a:lstStyle/>
          <a:p>
            <a:r>
              <a:rPr lang="ja-JP" altLang="en-US" sz="4000" b="1" dirty="0">
                <a:latin typeface="HG丸ｺﾞｼｯｸM-PRO" panose="020F0600000000000000" pitchFamily="50" charset="-128"/>
                <a:ea typeface="HG丸ｺﾞｼｯｸM-PRO" panose="020F0600000000000000" pitchFamily="50" charset="-128"/>
              </a:rPr>
              <a:t>①リフレッシュ休暇制度と職員旅行の実施</a:t>
            </a:r>
            <a:endParaRPr kumimoji="1" lang="ja-JP" altLang="en-US" sz="4000" b="1" dirty="0">
              <a:latin typeface="HG丸ｺﾞｼｯｸM-PRO" panose="020F0600000000000000" pitchFamily="50" charset="-128"/>
              <a:ea typeface="HG丸ｺﾞｼｯｸM-PRO" panose="020F0600000000000000" pitchFamily="50" charset="-128"/>
            </a:endParaRPr>
          </a:p>
        </p:txBody>
      </p:sp>
      <p:sp>
        <p:nvSpPr>
          <p:cNvPr id="5" name="縦書きテキスト プレースホルダー 4"/>
          <p:cNvSpPr>
            <a:spLocks noGrp="1"/>
          </p:cNvSpPr>
          <p:nvPr>
            <p:ph type="body" orient="vert" idx="1"/>
          </p:nvPr>
        </p:nvSpPr>
        <p:spPr>
          <a:xfrm>
            <a:off x="838201" y="1825625"/>
            <a:ext cx="10515598" cy="4351338"/>
          </a:xfrm>
          <a:solidFill>
            <a:schemeClr val="bg1">
              <a:alpha val="70000"/>
            </a:schemeClr>
          </a:solidFill>
        </p:spPr>
        <p:txBody>
          <a:bodyPr anchor="b">
            <a:normAutofit/>
          </a:bodyPr>
          <a:lstStyle/>
          <a:p>
            <a:pPr marL="0" indent="0" algn="just">
              <a:buNone/>
            </a:pPr>
            <a:r>
              <a:rPr kumimoji="1" lang="ja-JP" altLang="en-US" b="1" dirty="0" smtClean="0">
                <a:latin typeface="HG丸ｺﾞｼｯｸM-PRO" panose="020F0600000000000000" pitchFamily="50" charset="-128"/>
                <a:ea typeface="HG丸ｺﾞｼｯｸM-PRO" panose="020F0600000000000000" pitchFamily="50" charset="-128"/>
              </a:rPr>
              <a:t>職員旅行の実施</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kumimoji="1" lang="ja-JP" altLang="en-US" b="1" dirty="0" smtClean="0">
                <a:latin typeface="HG丸ｺﾞｼｯｸM-PRO" panose="020F0600000000000000" pitchFamily="50" charset="-128"/>
                <a:ea typeface="HG丸ｺﾞｼｯｸM-PRO" panose="020F0600000000000000" pitchFamily="50" charset="-128"/>
              </a:rPr>
              <a:t>参加者各自旅行計画作成</a:t>
            </a:r>
            <a:endParaRPr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lang="ja-JP" altLang="en-US" b="1" dirty="0" smtClean="0">
                <a:latin typeface="HG丸ｺﾞｼｯｸM-PRO" panose="020F0600000000000000" pitchFamily="50" charset="-128"/>
                <a:ea typeface="HG丸ｺﾞｼｯｸM-PRO" panose="020F0600000000000000" pitchFamily="50" charset="-128"/>
              </a:rPr>
              <a:t>参加者決定</a:t>
            </a:r>
            <a:endParaRPr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lang="ja-JP" altLang="en-US" b="1" dirty="0" smtClean="0">
                <a:latin typeface="HG丸ｺﾞｼｯｸM-PRO" panose="020F0600000000000000" pitchFamily="50" charset="-128"/>
                <a:ea typeface="HG丸ｺﾞｼｯｸM-PRO" panose="020F0600000000000000" pitchFamily="50" charset="-128"/>
              </a:rPr>
              <a:t>　　　　↑</a:t>
            </a:r>
            <a:endParaRPr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lang="ja-JP" altLang="en-US" b="1" dirty="0" smtClean="0">
                <a:latin typeface="HG丸ｺﾞｼｯｸM-PRO" panose="020F0600000000000000" pitchFamily="50" charset="-128"/>
                <a:ea typeface="HG丸ｺﾞｼｯｸM-PRO" panose="020F0600000000000000" pitchFamily="50" charset="-128"/>
              </a:rPr>
              <a:t>参加者募集アンケート</a:t>
            </a:r>
            <a:endParaRPr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kumimoji="1" lang="ja-JP" altLang="en-US" b="1" dirty="0" smtClean="0">
                <a:latin typeface="HG丸ｺﾞｼｯｸM-PRO" panose="020F0600000000000000" pitchFamily="50" charset="-128"/>
                <a:ea typeface="HG丸ｺﾞｼｯｸM-PRO" panose="020F0600000000000000" pitchFamily="50" charset="-128"/>
              </a:rPr>
              <a:t>　　　　↑</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lang="ja-JP" altLang="en-US" b="1" dirty="0" smtClean="0">
                <a:latin typeface="HG丸ｺﾞｼｯｸM-PRO" panose="020F0600000000000000" pitchFamily="50" charset="-128"/>
                <a:ea typeface="HG丸ｺﾞｼｯｸM-PRO" panose="020F0600000000000000" pitchFamily="50" charset="-128"/>
              </a:rPr>
              <a:t>旅行日程調整</a:t>
            </a:r>
            <a:endParaRPr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kumimoji="1" lang="ja-JP" altLang="en-US" b="1" dirty="0">
                <a:latin typeface="HG丸ｺﾞｼｯｸM-PRO" panose="020F0600000000000000" pitchFamily="50" charset="-128"/>
                <a:ea typeface="HG丸ｺﾞｼｯｸM-PRO" panose="020F0600000000000000" pitchFamily="50" charset="-128"/>
              </a:rPr>
              <a:t>　</a:t>
            </a:r>
            <a:r>
              <a:rPr kumimoji="1" lang="ja-JP" altLang="en-US" b="1" dirty="0" smtClean="0">
                <a:latin typeface="HG丸ｺﾞｼｯｸM-PRO" panose="020F0600000000000000" pitchFamily="50" charset="-128"/>
                <a:ea typeface="HG丸ｺﾞｼｯｸM-PRO" panose="020F0600000000000000" pitchFamily="50" charset="-128"/>
              </a:rPr>
              <a:t>　　　↑</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lang="ja-JP" altLang="en-US" b="1" dirty="0">
                <a:latin typeface="HG丸ｺﾞｼｯｸM-PRO" panose="020F0600000000000000" pitchFamily="50" charset="-128"/>
                <a:ea typeface="HG丸ｺﾞｼｯｸM-PRO" panose="020F0600000000000000" pitchFamily="50" charset="-128"/>
              </a:rPr>
              <a:t>　</a:t>
            </a:r>
            <a:r>
              <a:rPr kumimoji="1" lang="ja-JP" altLang="en-US" b="1" dirty="0" smtClean="0">
                <a:latin typeface="HG丸ｺﾞｼｯｸM-PRO" panose="020F0600000000000000" pitchFamily="50" charset="-128"/>
                <a:ea typeface="HG丸ｺﾞｼｯｸM-PRO" panose="020F0600000000000000" pitchFamily="50" charset="-128"/>
              </a:rPr>
              <a:t>　南東北・日帰り</a:t>
            </a:r>
            <a:r>
              <a:rPr kumimoji="1" lang="en-US" altLang="ja-JP" b="1" dirty="0" smtClean="0">
                <a:latin typeface="HG丸ｺﾞｼｯｸM-PRO" panose="020F0600000000000000" pitchFamily="50" charset="-128"/>
                <a:ea typeface="HG丸ｺﾞｼｯｸM-PRO" panose="020F0600000000000000" pitchFamily="50" charset="-128"/>
              </a:rPr>
              <a:t>(</a:t>
            </a:r>
            <a:r>
              <a:rPr kumimoji="1" lang="ja-JP" altLang="en-US" b="1" dirty="0" smtClean="0">
                <a:latin typeface="HG丸ｺﾞｼｯｸM-PRO" panose="020F0600000000000000" pitchFamily="50" charset="-128"/>
                <a:ea typeface="HG丸ｺﾞｼｯｸM-PRO" panose="020F0600000000000000" pitchFamily="50" charset="-128"/>
              </a:rPr>
              <a:t>盛岡</a:t>
            </a:r>
            <a:r>
              <a:rPr kumimoji="1" lang="en-US" altLang="ja-JP" b="1" dirty="0" smtClean="0">
                <a:latin typeface="HG丸ｺﾞｼｯｸM-PRO" panose="020F0600000000000000" pitchFamily="50" charset="-128"/>
                <a:ea typeface="HG丸ｺﾞｼｯｸM-PRO" panose="020F0600000000000000" pitchFamily="50" charset="-128"/>
              </a:rPr>
              <a:t>)</a:t>
            </a:r>
          </a:p>
          <a:p>
            <a:pPr marL="0" indent="0" algn="just">
              <a:buNone/>
            </a:pPr>
            <a:r>
              <a:rPr lang="ja-JP" altLang="en-US"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　東京横浜・函館</a:t>
            </a:r>
            <a:endParaRPr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kumimoji="1" lang="ja-JP" altLang="en-US" b="1" dirty="0" smtClean="0">
                <a:latin typeface="HG丸ｺﾞｼｯｸM-PRO" panose="020F0600000000000000" pitchFamily="50" charset="-128"/>
                <a:ea typeface="HG丸ｺﾞｼｯｸM-PRO" panose="020F0600000000000000" pitchFamily="50" charset="-128"/>
              </a:rPr>
              <a:t>　</a:t>
            </a:r>
            <a:r>
              <a:rPr lang="ja-JP" altLang="en-US" b="1" dirty="0">
                <a:latin typeface="HG丸ｺﾞｼｯｸM-PRO" panose="020F0600000000000000" pitchFamily="50" charset="-128"/>
                <a:ea typeface="HG丸ｺﾞｼｯｸM-PRO" panose="020F0600000000000000" pitchFamily="50" charset="-128"/>
              </a:rPr>
              <a:t>平成</a:t>
            </a:r>
            <a:r>
              <a:rPr lang="en-US" altLang="ja-JP" b="1" dirty="0">
                <a:latin typeface="HG丸ｺﾞｼｯｸM-PRO" panose="020F0600000000000000" pitchFamily="50" charset="-128"/>
                <a:ea typeface="HG丸ｺﾞｼｯｸM-PRO" panose="020F0600000000000000" pitchFamily="50" charset="-128"/>
              </a:rPr>
              <a:t>29</a:t>
            </a:r>
            <a:r>
              <a:rPr lang="ja-JP" altLang="en-US" b="1" dirty="0" smtClean="0">
                <a:latin typeface="HG丸ｺﾞｼｯｸM-PRO" panose="020F0600000000000000" pitchFamily="50" charset="-128"/>
                <a:ea typeface="HG丸ｺﾞｼｯｸM-PRO" panose="020F0600000000000000" pitchFamily="50" charset="-128"/>
              </a:rPr>
              <a:t>年度プラン</a:t>
            </a:r>
            <a:endParaRPr lang="en-US" altLang="ja-JP" b="1" dirty="0">
              <a:latin typeface="HG丸ｺﾞｼｯｸM-PRO" panose="020F0600000000000000" pitchFamily="50" charset="-128"/>
              <a:ea typeface="HG丸ｺﾞｼｯｸM-PRO" panose="020F0600000000000000" pitchFamily="50" charset="-128"/>
            </a:endParaRPr>
          </a:p>
          <a:p>
            <a:pPr marL="0" indent="0" algn="just">
              <a:buNone/>
            </a:pPr>
            <a:r>
              <a:rPr lang="ja-JP" altLang="en-US" b="1" dirty="0" smtClean="0">
                <a:latin typeface="HG丸ｺﾞｼｯｸM-PRO" panose="020F0600000000000000" pitchFamily="50" charset="-128"/>
                <a:ea typeface="HG丸ｺﾞｼｯｸM-PRO" panose="020F0600000000000000" pitchFamily="50" charset="-128"/>
              </a:rPr>
              <a:t>旅行先の決定</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lang="ja-JP" altLang="en-US" b="1" dirty="0" smtClean="0">
                <a:latin typeface="HG丸ｺﾞｼｯｸM-PRO" panose="020F0600000000000000" pitchFamily="50" charset="-128"/>
                <a:ea typeface="HG丸ｺﾞｼｯｸM-PRO" panose="020F0600000000000000" pitchFamily="50" charset="-128"/>
              </a:rPr>
              <a:t>　　　　↑</a:t>
            </a:r>
            <a:endParaRPr kumimoji="1" lang="en-US" altLang="ja-JP" b="1" dirty="0" smtClean="0">
              <a:latin typeface="HG丸ｺﾞｼｯｸM-PRO" panose="020F0600000000000000" pitchFamily="50" charset="-128"/>
              <a:ea typeface="HG丸ｺﾞｼｯｸM-PRO" panose="020F0600000000000000" pitchFamily="50" charset="-128"/>
            </a:endParaRPr>
          </a:p>
          <a:p>
            <a:pPr marL="0" indent="0" algn="just">
              <a:buNone/>
            </a:pPr>
            <a:r>
              <a:rPr kumimoji="1" lang="ja-JP" altLang="en-US" b="1" dirty="0" smtClean="0">
                <a:latin typeface="HG丸ｺﾞｼｯｸM-PRO" panose="020F0600000000000000" pitchFamily="50" charset="-128"/>
                <a:ea typeface="HG丸ｺﾞｼｯｸM-PRO" panose="020F0600000000000000" pitchFamily="50" charset="-128"/>
              </a:rPr>
              <a:t>来年度の旅行で行きたいところアンケート</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p:txBody>
          <a:bodyPr/>
          <a:lstStyle/>
          <a:p>
            <a:fld id="{F07F5381-F177-45D5-A366-EA28469A1E64}" type="slidenum">
              <a:rPr kumimoji="1" lang="ja-JP" altLang="en-US" smtClean="0"/>
              <a:pPr/>
              <a:t>9</a:t>
            </a:fld>
            <a:endParaRPr kumimoji="1" lang="ja-JP" altLang="en-US" dirty="0"/>
          </a:p>
        </p:txBody>
      </p:sp>
    </p:spTree>
    <p:extLst>
      <p:ext uri="{BB962C8B-B14F-4D97-AF65-F5344CB8AC3E}">
        <p14:creationId xmlns:p14="http://schemas.microsoft.com/office/powerpoint/2010/main" val="230718855"/>
      </p:ext>
    </p:extLst>
  </p:cSld>
  <p:clrMapOvr>
    <a:masterClrMapping/>
  </p:clrMapOvr>
  <mc:AlternateContent xmlns:mc="http://schemas.openxmlformats.org/markup-compatibility/2006" xmlns:p14="http://schemas.microsoft.com/office/powerpoint/2010/main">
    <mc:Choice Requires="p14">
      <p:transition spd="slow" p14:dur="150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5" end="15"/>
                                            </p:txEl>
                                          </p:spTgt>
                                        </p:tgtEl>
                                        <p:attrNameLst>
                                          <p:attrName>style.visibility</p:attrName>
                                        </p:attrNameLst>
                                      </p:cBhvr>
                                      <p:to>
                                        <p:strVal val="visible"/>
                                      </p:to>
                                    </p:set>
                                    <p:animEffect transition="in" filter="fade">
                                      <p:cBhvr>
                                        <p:cTn id="7" dur="750"/>
                                        <p:tgtEl>
                                          <p:spTgt spid="5">
                                            <p:txEl>
                                              <p:pRg st="15" end="15"/>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animEffect transition="in" filter="fade">
                                      <p:cBhvr>
                                        <p:cTn id="11" dur="2000"/>
                                        <p:tgtEl>
                                          <p:spTgt spid="5">
                                            <p:txEl>
                                              <p:pRg st="10" end="1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1" end="11"/>
                                            </p:txEl>
                                          </p:spTgt>
                                        </p:tgtEl>
                                        <p:attrNameLst>
                                          <p:attrName>style.visibility</p:attrName>
                                        </p:attrNameLst>
                                      </p:cBhvr>
                                      <p:to>
                                        <p:strVal val="visible"/>
                                      </p:to>
                                    </p:set>
                                    <p:animEffect transition="in" filter="fade">
                                      <p:cBhvr>
                                        <p:cTn id="14" dur="2000"/>
                                        <p:tgtEl>
                                          <p:spTgt spid="5">
                                            <p:txEl>
                                              <p:pRg st="11" end="1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animEffect transition="in" filter="fade">
                                      <p:cBhvr>
                                        <p:cTn id="17" dur="2000"/>
                                        <p:tgtEl>
                                          <p:spTgt spid="5">
                                            <p:txEl>
                                              <p:pRg st="12" end="1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3" end="13"/>
                                            </p:txEl>
                                          </p:spTgt>
                                        </p:tgtEl>
                                        <p:attrNameLst>
                                          <p:attrName>style.visibility</p:attrName>
                                        </p:attrNameLst>
                                      </p:cBhvr>
                                      <p:to>
                                        <p:strVal val="visible"/>
                                      </p:to>
                                    </p:set>
                                    <p:animEffect transition="in" filter="fade">
                                      <p:cBhvr>
                                        <p:cTn id="20" dur="2000"/>
                                        <p:tgtEl>
                                          <p:spTgt spid="5">
                                            <p:txEl>
                                              <p:pRg st="13" end="1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animEffect transition="in" filter="fade">
                                      <p:cBhvr>
                                        <p:cTn id="23" dur="500"/>
                                        <p:tgtEl>
                                          <p:spTgt spid="5">
                                            <p:txEl>
                                              <p:pRg st="14" end="14"/>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childTnLst>
                          </p:cTn>
                        </p:par>
                        <p:par>
                          <p:cTn id="31" fill="hold">
                            <p:stCondLst>
                              <p:cond delay="4750"/>
                            </p:stCondLst>
                            <p:childTnLst>
                              <p:par>
                                <p:cTn id="32" presetID="10" presetClass="entr" presetSubtype="0" fill="hold" nodeType="after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2000"/>
                                        <p:tgtEl>
                                          <p:spTgt spid="5">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par>
                          <p:cTn id="38" fill="hold">
                            <p:stCondLst>
                              <p:cond delay="6750"/>
                            </p:stCondLst>
                            <p:childTnLst>
                              <p:par>
                                <p:cTn id="39" presetID="10" presetClass="entr" presetSubtype="0" fill="hold" nodeType="after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2000"/>
                                        <p:tgtEl>
                                          <p:spTgt spid="5">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500"/>
                                        <p:tgtEl>
                                          <p:spTgt spid="5">
                                            <p:txEl>
                                              <p:pRg st="5" end="5"/>
                                            </p:txEl>
                                          </p:spTgt>
                                        </p:tgtEl>
                                      </p:cBhvr>
                                    </p:animEffect>
                                  </p:childTnLst>
                                </p:cTn>
                              </p:par>
                            </p:childTnLst>
                          </p:cTn>
                        </p:par>
                        <p:par>
                          <p:cTn id="45" fill="hold">
                            <p:stCondLst>
                              <p:cond delay="8750"/>
                            </p:stCondLst>
                            <p:childTnLst>
                              <p:par>
                                <p:cTn id="46" presetID="10" presetClass="entr" presetSubtype="0" fill="hold" nodeType="after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Effect transition="in" filter="fade">
                                      <p:cBhvr>
                                        <p:cTn id="48" dur="2000"/>
                                        <p:tgtEl>
                                          <p:spTgt spid="5">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animEffect transition="in" filter="fade">
                                      <p:cBhvr>
                                        <p:cTn id="51" dur="500"/>
                                        <p:tgtEl>
                                          <p:spTgt spid="5">
                                            <p:txEl>
                                              <p:pRg st="3" end="3"/>
                                            </p:txEl>
                                          </p:spTgt>
                                        </p:tgtEl>
                                      </p:cBhvr>
                                    </p:animEffect>
                                  </p:childTnLst>
                                </p:cTn>
                              </p:par>
                            </p:childTnLst>
                          </p:cTn>
                        </p:par>
                        <p:par>
                          <p:cTn id="52" fill="hold">
                            <p:stCondLst>
                              <p:cond delay="10750"/>
                            </p:stCondLst>
                            <p:childTnLst>
                              <p:par>
                                <p:cTn id="53" presetID="10" presetClass="entr" presetSubtype="0" fill="hold" nodeType="after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fade">
                                      <p:cBhvr>
                                        <p:cTn id="55" dur="2000"/>
                                        <p:tgtEl>
                                          <p:spTgt spid="5">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animEffect transition="in" filter="fade">
                                      <p:cBhvr>
                                        <p:cTn id="5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691</Words>
  <Application>Microsoft Office PowerPoint</Application>
  <PresentationFormat>ワイド画面</PresentationFormat>
  <Paragraphs>255</Paragraphs>
  <Slides>21</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21</vt:i4>
      </vt:variant>
    </vt:vector>
  </HeadingPairs>
  <TitlesOfParts>
    <vt:vector size="28" baseType="lpstr">
      <vt:lpstr>HGP創英角ｺﾞｼｯｸUB</vt:lpstr>
      <vt:lpstr>HG丸ｺﾞｼｯｸM-PRO</vt:lpstr>
      <vt:lpstr>ＭＳ Ｐゴシック</vt:lpstr>
      <vt:lpstr>Arial</vt:lpstr>
      <vt:lpstr>Calibri</vt:lpstr>
      <vt:lpstr>Calibri Light</vt:lpstr>
      <vt:lpstr>Office テーマ</vt:lpstr>
      <vt:lpstr>職員が働きやすい職場環境を作るためにできること</vt:lpstr>
      <vt:lpstr>社会福祉法人秋葉会</vt:lpstr>
      <vt:lpstr>上北地域福祉事業部門 （彩香園アルテリーベ）</vt:lpstr>
      <vt:lpstr>働きやすい職場とは？</vt:lpstr>
      <vt:lpstr>PowerPoint プレゼンテーション</vt:lpstr>
      <vt:lpstr>①リフレッシュ休暇制度と職員旅行の実施</vt:lpstr>
      <vt:lpstr>①リフレッシュ休暇制度と職員旅行の実施</vt:lpstr>
      <vt:lpstr>①リフレッシュ休暇制度と職員旅行の実施</vt:lpstr>
      <vt:lpstr>①リフレッシュ休暇制度と職員旅行の実施</vt:lpstr>
      <vt:lpstr>①リフレッシュ休暇制度と職員旅行の実施</vt:lpstr>
      <vt:lpstr>②研修への参加</vt:lpstr>
      <vt:lpstr>②研修への参加</vt:lpstr>
      <vt:lpstr>②研修への参加</vt:lpstr>
      <vt:lpstr>②研修への参加</vt:lpstr>
      <vt:lpstr>②研修への参加</vt:lpstr>
      <vt:lpstr>③休みやすい環境づくりへの取り組み</vt:lpstr>
      <vt:lpstr>③休みやすい環境づくりへの取り組み</vt:lpstr>
      <vt:lpstr>離職者（離職率）</vt:lpstr>
      <vt:lpstr>今後の課題</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2018-04-23T05:45:33Z</dcterms:modified>
  <cp:contentStatus/>
</cp:coreProperties>
</file>