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61" r:id="rId1"/>
    <p:sldMasterId id="2147483885" r:id="rId2"/>
    <p:sldMasterId id="2147483909" r:id="rId3"/>
    <p:sldMasterId id="2147483933" r:id="rId4"/>
    <p:sldMasterId id="2147483993" r:id="rId5"/>
    <p:sldMasterId id="2147484023" r:id="rId6"/>
    <p:sldMasterId id="2147484035" r:id="rId7"/>
  </p:sldMasterIdLst>
  <p:notesMasterIdLst>
    <p:notesMasterId r:id="rId43"/>
  </p:notesMasterIdLst>
  <p:handoutMasterIdLst>
    <p:handoutMasterId r:id="rId44"/>
  </p:handoutMasterIdLst>
  <p:sldIdLst>
    <p:sldId id="256" r:id="rId8"/>
    <p:sldId id="369" r:id="rId9"/>
    <p:sldId id="263" r:id="rId10"/>
    <p:sldId id="371" r:id="rId11"/>
    <p:sldId id="345" r:id="rId12"/>
    <p:sldId id="392" r:id="rId13"/>
    <p:sldId id="342" r:id="rId14"/>
    <p:sldId id="375" r:id="rId15"/>
    <p:sldId id="366" r:id="rId16"/>
    <p:sldId id="268" r:id="rId17"/>
    <p:sldId id="393" r:id="rId18"/>
    <p:sldId id="394" r:id="rId19"/>
    <p:sldId id="395" r:id="rId20"/>
    <p:sldId id="396" r:id="rId21"/>
    <p:sldId id="397" r:id="rId22"/>
    <p:sldId id="398" r:id="rId23"/>
    <p:sldId id="399" r:id="rId24"/>
    <p:sldId id="400" r:id="rId25"/>
    <p:sldId id="401" r:id="rId26"/>
    <p:sldId id="402" r:id="rId27"/>
    <p:sldId id="403" r:id="rId28"/>
    <p:sldId id="404" r:id="rId29"/>
    <p:sldId id="405" r:id="rId30"/>
    <p:sldId id="406" r:id="rId31"/>
    <p:sldId id="407" r:id="rId32"/>
    <p:sldId id="408" r:id="rId33"/>
    <p:sldId id="409" r:id="rId34"/>
    <p:sldId id="410" r:id="rId35"/>
    <p:sldId id="411" r:id="rId36"/>
    <p:sldId id="412" r:id="rId37"/>
    <p:sldId id="413" r:id="rId38"/>
    <p:sldId id="414" r:id="rId39"/>
    <p:sldId id="415" r:id="rId40"/>
    <p:sldId id="416" r:id="rId41"/>
    <p:sldId id="417" r:id="rId42"/>
  </p:sldIdLst>
  <p:sldSz cx="12192000" cy="6858000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Q33Ag4DN76LU/as5TBsgYw==" hashData="k8ZOaUCp/yjs+RMHO5/HJCBgMwcviJO126wmNa819NJSlKPz0fddXK0IcyfgIYwO23W4tdgoFpFQuANg81yI9A=="/>
  <p:extLst>
    <p:ext uri="{521415D9-36F7-43E2-AB2F-B90AF26B5E84}">
      <p14:sectionLst xmlns:p14="http://schemas.microsoft.com/office/powerpoint/2010/main">
        <p14:section name="既定のセクション" id="{D04E35D1-930A-4881-A2A0-66CF9B035072}">
          <p14:sldIdLst>
            <p14:sldId id="256"/>
            <p14:sldId id="369"/>
            <p14:sldId id="263"/>
            <p14:sldId id="371"/>
            <p14:sldId id="345"/>
            <p14:sldId id="392"/>
            <p14:sldId id="342"/>
            <p14:sldId id="375"/>
            <p14:sldId id="366"/>
            <p14:sldId id="268"/>
            <p14:sldId id="393"/>
          </p14:sldIdLst>
        </p14:section>
        <p14:section name="タイトルなしのセクション" id="{C15B2F04-2440-421A-B52F-3C7E9A080D6B}">
          <p14:sldIdLst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65E965"/>
    <a:srgbClr val="EA4296"/>
    <a:srgbClr val="FFF6BD"/>
    <a:srgbClr val="FEE54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65" autoAdjust="0"/>
    <p:restoredTop sz="94424" autoAdjust="0"/>
  </p:normalViewPr>
  <p:slideViewPr>
    <p:cSldViewPr snapToGrid="0">
      <p:cViewPr varScale="1">
        <p:scale>
          <a:sx n="74" d="100"/>
          <a:sy n="74" d="100"/>
        </p:scale>
        <p:origin x="70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04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1686" y="-96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6C411-C9F5-4564-8A35-D49D48FF618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348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00EF1-4808-4CE8-A8E9-D04E719D74E9}" type="datetimeFigureOut">
              <a:rPr kumimoji="1" lang="ja-JP" altLang="en-US" smtClean="0"/>
              <a:pPr/>
              <a:t>2018/4/23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A929B-2F11-46C4-B5E1-2BB1A856FB4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6952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A929B-2F11-46C4-B5E1-2BB1A856FB48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2839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A929B-2F11-46C4-B5E1-2BB1A856FB48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7524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A929B-2F11-46C4-B5E1-2BB1A856FB48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735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A929B-2F11-46C4-B5E1-2BB1A856FB48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1952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A929B-2F11-46C4-B5E1-2BB1A856FB48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1840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A929B-2F11-46C4-B5E1-2BB1A856FB48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2397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A929B-2F11-46C4-B5E1-2BB1A856FB48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865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A929B-2F11-46C4-B5E1-2BB1A856FB48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1650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A929B-2F11-46C4-B5E1-2BB1A856FB48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5984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A929B-2F11-46C4-B5E1-2BB1A856FB48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040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A929B-2F11-46C4-B5E1-2BB1A856FB48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8981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A929B-2F11-46C4-B5E1-2BB1A856FB48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15567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A929B-2F11-46C4-B5E1-2BB1A856FB48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8924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A929B-2F11-46C4-B5E1-2BB1A856FB48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8725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A929B-2F11-46C4-B5E1-2BB1A856FB48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0894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A929B-2F11-46C4-B5E1-2BB1A856FB48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88417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A929B-2F11-46C4-B5E1-2BB1A856FB48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8212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A929B-2F11-46C4-B5E1-2BB1A856FB48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0560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A929B-2F11-46C4-B5E1-2BB1A856FB48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9091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A929B-2F11-46C4-B5E1-2BB1A856FB48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0725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A929B-2F11-46C4-B5E1-2BB1A856FB48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5487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A929B-2F11-46C4-B5E1-2BB1A856FB48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0111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A929B-2F11-46C4-B5E1-2BB1A856FB48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980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A929B-2F11-46C4-B5E1-2BB1A856FB48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8436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617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203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189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606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701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427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985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05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08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738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956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3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22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426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163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15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749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823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93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53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25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085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719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2333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3296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411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808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9980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727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7355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902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8180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75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2314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696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6846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0439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0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140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625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204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4702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102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412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9048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285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4883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0128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7211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2495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645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237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4557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3924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67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357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076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272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3474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2683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8175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2434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0797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8575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6805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275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262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7441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0491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510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764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6628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3993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5114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29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183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09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93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2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23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0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06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05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5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1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061264" y="1993253"/>
            <a:ext cx="9734797" cy="1481070"/>
          </a:xfrm>
        </p:spPr>
        <p:txBody>
          <a:bodyPr>
            <a:noAutofit/>
          </a:bodyPr>
          <a:lstStyle/>
          <a:p>
            <a:r>
              <a:rPr kumimoji="1" lang="ja-JP" alt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働きやすい職場環境づくり</a:t>
            </a:r>
            <a:endParaRPr kumimoji="1" lang="ja-JP" altLang="en-US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400802" y="4287674"/>
            <a:ext cx="4542478" cy="1519706"/>
          </a:xfrm>
        </p:spPr>
        <p:txBody>
          <a:bodyPr>
            <a:normAutofit/>
          </a:bodyPr>
          <a:lstStyle/>
          <a:p>
            <a:pPr algn="r"/>
            <a:r>
              <a:rPr kumimoji="1" lang="ja-JP" altLang="en-US" sz="33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株式会社リブライズ</a:t>
            </a:r>
            <a:endParaRPr kumimoji="1" lang="en-US" altLang="ja-JP" sz="33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r"/>
            <a:r>
              <a:rPr kumimoji="1" lang="ja-JP" altLang="en-US" sz="52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かっこうの森</a:t>
            </a:r>
            <a:endParaRPr kumimoji="1" lang="en-US" altLang="ja-JP" sz="4700" dirty="0" smtClean="0"/>
          </a:p>
          <a:p>
            <a:endParaRPr kumimoji="1" lang="ja-JP" altLang="en-US" sz="4000" dirty="0"/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7309060" y="767085"/>
            <a:ext cx="3634220" cy="1226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ja-JP" sz="4000" dirty="0" smtClean="0"/>
          </a:p>
          <a:p>
            <a:pPr algn="r"/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平成</a:t>
            </a:r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29</a:t>
            </a:r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25</a:t>
            </a: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endParaRPr lang="en-US" altLang="ja-JP" sz="4800" dirty="0" smtClean="0"/>
          </a:p>
          <a:p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55511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585" y="-53796"/>
            <a:ext cx="3694288" cy="65650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57" y="134726"/>
            <a:ext cx="4387540" cy="6579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07" y="3424331"/>
            <a:ext cx="5527016" cy="31101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雲形吹き出し 10"/>
          <p:cNvSpPr/>
          <p:nvPr/>
        </p:nvSpPr>
        <p:spPr>
          <a:xfrm>
            <a:off x="7186936" y="5674343"/>
            <a:ext cx="4632101" cy="991675"/>
          </a:xfrm>
          <a:prstGeom prst="cloudCallout">
            <a:avLst>
              <a:gd name="adj1" fmla="val 2831"/>
              <a:gd name="adj2" fmla="val -11119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私は、北海道の動物園♡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雲形吹き出し 12"/>
          <p:cNvSpPr/>
          <p:nvPr/>
        </p:nvSpPr>
        <p:spPr>
          <a:xfrm>
            <a:off x="4246397" y="1063949"/>
            <a:ext cx="4224270" cy="1180189"/>
          </a:xfrm>
          <a:prstGeom prst="cloudCallout">
            <a:avLst>
              <a:gd name="adj1" fmla="val -47053"/>
              <a:gd name="adj2" fmla="val 9632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沖縄の石垣島へ行ってきました～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(^^♪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雲形吹き出し 6"/>
          <p:cNvSpPr/>
          <p:nvPr/>
        </p:nvSpPr>
        <p:spPr>
          <a:xfrm>
            <a:off x="1788545" y="4542072"/>
            <a:ext cx="4224270" cy="1180189"/>
          </a:xfrm>
          <a:prstGeom prst="cloudCallout">
            <a:avLst>
              <a:gd name="adj1" fmla="val 52675"/>
              <a:gd name="adj2" fmla="val -6416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r>
              <a:rPr kumimoji="1"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連休～～～♬</a:t>
            </a:r>
            <a:endParaRPr kumimoji="1" lang="en-US" altLang="ja-JP" sz="24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231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4139" y="1594282"/>
            <a:ext cx="11477296" cy="31511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6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今では・・・</a:t>
            </a:r>
            <a:endParaRPr lang="en-US" altLang="ja-JP" sz="60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6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休暇の必要性に管理職も共感し、</a:t>
            </a:r>
            <a:endParaRPr lang="en-US" altLang="ja-JP" sz="60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6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長期休暇が当たり前の</a:t>
            </a:r>
            <a:r>
              <a:rPr lang="ja-JP" altLang="en-US" sz="80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社風</a:t>
            </a:r>
            <a:r>
              <a:rPr lang="ja-JP" altLang="en-US" sz="6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へと！</a:t>
            </a:r>
            <a:endParaRPr kumimoji="1" lang="ja-JP" altLang="en-US" sz="6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848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" t="4512" r="6820" b="5934"/>
          <a:stretch/>
        </p:blipFill>
        <p:spPr>
          <a:xfrm>
            <a:off x="5390083" y="338049"/>
            <a:ext cx="6857417" cy="5262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雲形吹き出し 2"/>
          <p:cNvSpPr/>
          <p:nvPr/>
        </p:nvSpPr>
        <p:spPr>
          <a:xfrm>
            <a:off x="8101803" y="5262940"/>
            <a:ext cx="3554568" cy="1297429"/>
          </a:xfrm>
          <a:prstGeom prst="cloudCallout">
            <a:avLst>
              <a:gd name="adj1" fmla="val -24245"/>
              <a:gd name="adj2" fmla="val -9939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健康的な生活！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26" name="Picture 2" descr="9972d8a99557c99882f98e927cbdb2f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78" y="2762393"/>
            <a:ext cx="4789112" cy="359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5" name="テキスト ボックス 4"/>
          <p:cNvSpPr txBox="1"/>
          <p:nvPr/>
        </p:nvSpPr>
        <p:spPr>
          <a:xfrm>
            <a:off x="-119096" y="338049"/>
            <a:ext cx="8599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kumimoji="1" lang="ja-JP" altLang="en-US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禁煙奨励金</a:t>
            </a:r>
            <a:r>
              <a:rPr kumimoji="1" lang="en-US" altLang="ja-JP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kumimoji="1" lang="ja-JP" altLang="en-US" sz="5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 rot="21151023">
            <a:off x="-172028" y="1663510"/>
            <a:ext cx="6253059" cy="118367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ja-JP" sz="44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「禁煙します」と宣言したら・・・</a:t>
            </a:r>
            <a:endParaRPr lang="en-US" altLang="ja-JP" sz="4400" b="1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5977329" y="1957121"/>
            <a:ext cx="6270171" cy="294812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ja-JP" sz="44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4300" b="1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17000" b="1" dirty="0" smtClean="0">
                <a:ln w="38100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５万円！</a:t>
            </a:r>
            <a:endParaRPr lang="en-US" altLang="ja-JP" sz="17000" b="1" dirty="0" smtClean="0">
              <a:ln w="38100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417376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538844"/>
            <a:ext cx="10515600" cy="6036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過去</a:t>
            </a:r>
            <a:r>
              <a:rPr lang="en-US" altLang="ja-JP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年間で</a:t>
            </a:r>
            <a:r>
              <a:rPr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</a:t>
            </a:r>
            <a:r>
              <a:rPr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が</a:t>
            </a:r>
            <a:r>
              <a:rPr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禁煙しました</a:t>
            </a:r>
            <a:endParaRPr lang="en-US" altLang="ja-JP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36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喫煙者は現在、</a:t>
            </a:r>
            <a:r>
              <a:rPr lang="en-US" altLang="ja-JP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80</a:t>
            </a: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人のうち</a:t>
            </a:r>
            <a:r>
              <a:rPr lang="en-US" altLang="ja-JP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27</a:t>
            </a: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人</a:t>
            </a:r>
            <a:endParaRPr lang="en-US" altLang="ja-JP" sz="36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という事は・・・</a:t>
            </a:r>
            <a:endParaRPr kumimoji="1" lang="en-US" altLang="ja-JP" sz="36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44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16</a:t>
            </a:r>
            <a:r>
              <a:rPr lang="ja-JP" altLang="en-US" sz="44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で喫煙者</a:t>
            </a:r>
            <a:r>
              <a:rPr lang="ja-JP" altLang="en-US" sz="44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０人</a:t>
            </a:r>
            <a:r>
              <a:rPr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へ！！</a:t>
            </a:r>
            <a:endParaRPr kumimoji="1" lang="en-US" altLang="ja-JP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36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毎月１万円分タバコを吸っている場合、</a:t>
            </a:r>
            <a:endParaRPr lang="en-US" altLang="ja-JP" sz="24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ja-JP" altLang="en-US" sz="44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１万円</a:t>
            </a:r>
            <a:r>
              <a:rPr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昇給させたと同じ！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と社長は言っている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笑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en-US" altLang="ja-JP" sz="24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ja-JP" altLang="en-US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303470" y="3263011"/>
            <a:ext cx="2090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なるはず♬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05" y="5084776"/>
            <a:ext cx="663331" cy="94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8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8" y="1090165"/>
            <a:ext cx="5635709" cy="3170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77" y="4157247"/>
            <a:ext cx="3422886" cy="2566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587" y="4064105"/>
            <a:ext cx="1993462" cy="2659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720" y="1090672"/>
            <a:ext cx="5286102" cy="2973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タイトル 1"/>
          <p:cNvSpPr txBox="1">
            <a:spLocks/>
          </p:cNvSpPr>
          <p:nvPr/>
        </p:nvSpPr>
        <p:spPr>
          <a:xfrm>
            <a:off x="0" y="40230"/>
            <a:ext cx="720484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フィットネスクラブ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2108153" y="33875"/>
            <a:ext cx="793448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つくっちゃいました</a:t>
            </a:r>
            <a:endParaRPr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 descr="399f7261a6e421b18d4912b05c86951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853" y="3463385"/>
            <a:ext cx="4420571" cy="3302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389370" y="1791000"/>
            <a:ext cx="11372045" cy="4296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7100" b="1" dirty="0" smtClean="0">
                <a:ln w="38100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しかも・・・</a:t>
            </a:r>
            <a:endParaRPr lang="en-US" altLang="ja-JP" sz="7100" b="1" dirty="0" smtClean="0">
              <a:ln w="38100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20000" b="1" dirty="0" smtClean="0">
                <a:ln w="38100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無料！</a:t>
            </a:r>
            <a:endParaRPr lang="en-US" altLang="ja-JP" sz="20000" b="1" dirty="0" smtClean="0">
              <a:ln w="38100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ja-JP" altLang="en-US" sz="5600" dirty="0"/>
          </a:p>
        </p:txBody>
      </p:sp>
    </p:spTree>
    <p:extLst>
      <p:ext uri="{BB962C8B-B14F-4D97-AF65-F5344CB8AC3E}">
        <p14:creationId xmlns:p14="http://schemas.microsoft.com/office/powerpoint/2010/main" val="307441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799390" y="2743201"/>
            <a:ext cx="10629242" cy="27813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ja-JP" altLang="en-US" sz="5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健康は、働くための</a:t>
            </a:r>
            <a:r>
              <a:rPr lang="ja-JP" altLang="en-US" sz="58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基本</a:t>
            </a:r>
            <a:endParaRPr lang="en-US" altLang="ja-JP" sz="5800" b="1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lang="ja-JP" altLang="en-US" sz="58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↓</a:t>
            </a:r>
            <a:endParaRPr lang="en-US" altLang="ja-JP" sz="5800" b="1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lang="ja-JP" altLang="en-US" sz="58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仕事の効率</a:t>
            </a:r>
            <a:r>
              <a:rPr lang="ja-JP" altLang="en-US" sz="5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があがる</a:t>
            </a:r>
            <a:endParaRPr lang="en-US" altLang="ja-JP" sz="58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445955" y="1257299"/>
            <a:ext cx="11488542" cy="14859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②心も体も</a:t>
            </a:r>
            <a:r>
              <a:rPr lang="en-US" altLang="ja-JP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『</a:t>
            </a: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リフレッシュ</a:t>
            </a:r>
            <a:r>
              <a:rPr lang="en-US" altLang="ja-JP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』</a:t>
            </a: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lang="ja-JP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5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2351632"/>
            <a:ext cx="11758354" cy="24883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③他の部署</a:t>
            </a:r>
            <a:r>
              <a:rPr lang="ja-JP" alt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や</a:t>
            </a: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資格を</a:t>
            </a:r>
            <a:endParaRPr lang="en-US" altLang="ja-JP" sz="6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lang="en-US" altLang="ja-JP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『</a:t>
            </a: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リスペクト</a:t>
            </a:r>
            <a:r>
              <a:rPr lang="en-US" altLang="ja-JP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』</a:t>
            </a: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する！</a:t>
            </a:r>
            <a:endParaRPr kumimoji="1" lang="ja-JP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6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0572" y="2684960"/>
            <a:ext cx="11350171" cy="46806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ja-JP" sz="52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en-US" altLang="ja-JP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『</a:t>
            </a:r>
            <a:r>
              <a:rPr kumimoji="1"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スタッフ名鑑</a:t>
            </a:r>
            <a:r>
              <a:rPr kumimoji="1" lang="en-US" altLang="ja-JP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』</a:t>
            </a:r>
            <a:r>
              <a:rPr kumimoji="1"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１冊で</a:t>
            </a:r>
            <a:r>
              <a:rPr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、すべて</a:t>
            </a:r>
            <a:endParaRPr lang="en-US" altLang="ja-JP" sz="44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4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kumimoji="1" lang="ja-JP" altLang="en-US" sz="15000" b="1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解消</a:t>
            </a:r>
            <a:r>
              <a:rPr kumimoji="1"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できちゃう～！！</a:t>
            </a:r>
            <a:endParaRPr kumimoji="1" lang="en-US" altLang="ja-JP" sz="44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18052" y="1717144"/>
            <a:ext cx="114826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法人の規模が大きくなってくると・・・</a:t>
            </a:r>
            <a:endParaRPr kumimoji="1" lang="en-US" altLang="ja-JP" sz="44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あの人</a:t>
            </a:r>
            <a:r>
              <a:rPr kumimoji="1" lang="ja-JP" altLang="en-US" sz="44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だれ問題」</a:t>
            </a:r>
            <a:r>
              <a:rPr kumimoji="1"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が発生・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kumimoji="1"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 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ﾟ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Д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ﾟ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0" y="180506"/>
            <a:ext cx="10247506" cy="1536638"/>
          </a:xfrm>
        </p:spPr>
        <p:txBody>
          <a:bodyPr>
            <a:normAutofit/>
          </a:bodyPr>
          <a:lstStyle/>
          <a:p>
            <a:pPr algn="l"/>
            <a:r>
              <a:rPr lang="en-US" altLang="ja-JP" sz="5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kumimoji="1" lang="ja-JP" altLang="en-US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スタッフ名鑑</a:t>
            </a:r>
            <a:r>
              <a:rPr kumimoji="1" lang="en-US" altLang="ja-JP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kumimoji="1" lang="ja-JP" altLang="en-US" sz="5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073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17" y="1907162"/>
            <a:ext cx="5524500" cy="2476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865">
            <a:off x="6851800" y="1742957"/>
            <a:ext cx="4305300" cy="2800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図 4" descr="thumbnail[3]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306" y="891905"/>
            <a:ext cx="4755013" cy="35168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58" y="3899709"/>
            <a:ext cx="3539281" cy="2654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64" y="3800926"/>
            <a:ext cx="3670994" cy="27532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6892" y="3674363"/>
            <a:ext cx="4008498" cy="30063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 descr="thumbnail[2]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772" y="1094032"/>
            <a:ext cx="5457482" cy="3150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雲形吹き出し 7"/>
          <p:cNvSpPr/>
          <p:nvPr/>
        </p:nvSpPr>
        <p:spPr>
          <a:xfrm>
            <a:off x="4358380" y="3163884"/>
            <a:ext cx="5004933" cy="1161604"/>
          </a:xfrm>
          <a:prstGeom prst="cloudCallout">
            <a:avLst>
              <a:gd name="adj1" fmla="val -14780"/>
              <a:gd name="adj2" fmla="val -1007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おいしいご飯を食べながら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大盛り上がり♪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76600" y="1670855"/>
            <a:ext cx="10363826" cy="500988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altLang="ja-JP" sz="7100" b="1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lang="ja-JP" altLang="en-US" sz="7200" b="1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なんと、運転代行費用が</a:t>
            </a:r>
            <a:endParaRPr lang="en-US" altLang="ja-JP" sz="7200" b="1" dirty="0" smtClean="0">
              <a:ln w="38100">
                <a:solidFill>
                  <a:srgbClr val="FFFF00"/>
                </a:solidFill>
              </a:ln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endParaRPr lang="en-US" altLang="ja-JP" sz="7100" b="1" dirty="0" smtClean="0">
              <a:ln w="38100">
                <a:solidFill>
                  <a:srgbClr val="FFFF00"/>
                </a:solidFill>
              </a:ln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lang="ja-JP" altLang="en-US" sz="19500" b="1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タダ！</a:t>
            </a:r>
            <a:endParaRPr lang="en-US" altLang="ja-JP" sz="19500" b="1" dirty="0">
              <a:ln w="38100">
                <a:solidFill>
                  <a:srgbClr val="FFFF00"/>
                </a:solidFill>
              </a:ln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endParaRPr kumimoji="1" lang="en-US" altLang="ja-JP" sz="139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ja-JP" altLang="en-US" sz="5600" dirty="0"/>
          </a:p>
        </p:txBody>
      </p:sp>
      <p:sp>
        <p:nvSpPr>
          <p:cNvPr id="13" name="タイトル 1"/>
          <p:cNvSpPr>
            <a:spLocks noGrp="1"/>
          </p:cNvSpPr>
          <p:nvPr>
            <p:ph type="title"/>
          </p:nvPr>
        </p:nvSpPr>
        <p:spPr>
          <a:xfrm>
            <a:off x="369194" y="339105"/>
            <a:ext cx="5985503" cy="1046353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kumimoji="1" lang="ja-JP" altLang="en-US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懇親会</a:t>
            </a:r>
            <a:r>
              <a:rPr kumimoji="1" lang="en-US" altLang="ja-JP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kumimoji="1" lang="ja-JP" altLang="en-US" sz="5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998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02384" y="4854783"/>
            <a:ext cx="10025844" cy="1441795"/>
          </a:xfrm>
        </p:spPr>
        <p:txBody>
          <a:bodyPr>
            <a:normAutofit/>
          </a:bodyPr>
          <a:lstStyle/>
          <a:p>
            <a:pPr algn="l"/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管理職はもちろん介護士も看護師も</a:t>
            </a:r>
            <a:r>
              <a:rPr lang="en-US" altLang="ja-JP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事務員もリハビリ職も、そして・・・</a:t>
            </a:r>
            <a:endParaRPr kumimoji="1"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24377" y="2060239"/>
            <a:ext cx="9543246" cy="30678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kumimoji="1" lang="ja-JP" altLang="en-US" sz="10000" b="1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全スタッフ</a:t>
            </a:r>
            <a:r>
              <a:rPr lang="ja-JP" altLang="en-US" sz="10000" b="1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endParaRPr lang="en-US" altLang="ja-JP" sz="10000" b="1" dirty="0" smtClean="0">
              <a:ln w="38100">
                <a:solidFill>
                  <a:srgbClr val="FFFF00"/>
                </a:solidFill>
              </a:ln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lang="ja-JP" altLang="en-US" sz="10000" b="1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</a:t>
            </a:r>
            <a:r>
              <a:rPr kumimoji="1" lang="ja-JP" altLang="en-US" sz="10000" b="1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10000" b="1" dirty="0">
              <a:ln w="38100">
                <a:solidFill>
                  <a:srgbClr val="FFFF00"/>
                </a:solidFill>
              </a:ln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8664" y="286032"/>
            <a:ext cx="104116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かっこうの森では</a:t>
            </a:r>
            <a:endParaRPr kumimoji="1" lang="ja-JP" altLang="en-US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9248" y="1055473"/>
            <a:ext cx="10411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kumimoji="1" lang="ja-JP" altLang="en-US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名刺</a:t>
            </a:r>
            <a:r>
              <a:rPr kumimoji="1" lang="en-US" altLang="ja-JP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kumimoji="1" lang="ja-JP" altLang="en-US" sz="5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22104" y="1122250"/>
            <a:ext cx="104116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が・・・</a:t>
            </a:r>
            <a:endParaRPr kumimoji="1" lang="ja-JP" altLang="en-US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27" y="5911124"/>
            <a:ext cx="663331" cy="94761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002384" y="5973413"/>
            <a:ext cx="786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調理のおばちゃんにも</a:t>
            </a:r>
            <a:r>
              <a:rPr kumimoji="1" lang="en-US" altLang="ja-JP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(^^)/</a:t>
            </a:r>
            <a:endParaRPr kumimoji="1"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-1" y="4976014"/>
            <a:ext cx="12192001" cy="20901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職名は「介護福祉士」「看護師」など資格名</a:t>
            </a:r>
            <a:endParaRPr kumimoji="1" lang="ja-JP" altLang="en-US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-2" y="4888902"/>
            <a:ext cx="12192001" cy="20901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全員が</a:t>
            </a:r>
            <a:r>
              <a:rPr kumimoji="1" lang="en-US" altLang="ja-JP" sz="54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『</a:t>
            </a:r>
            <a:r>
              <a:rPr kumimoji="1" lang="ja-JP" altLang="en-US" sz="54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ライフサポートスタッフ</a:t>
            </a:r>
            <a:r>
              <a:rPr kumimoji="1" lang="en-US" altLang="ja-JP" sz="54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』</a:t>
            </a:r>
            <a:endParaRPr kumimoji="1" lang="ja-JP" altLang="en-US" sz="16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191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505" y="2467562"/>
            <a:ext cx="11901267" cy="15333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①介護って</a:t>
            </a:r>
            <a:r>
              <a:rPr lang="en-US" altLang="ja-JP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</a:p>
          <a:p>
            <a:pPr marL="0" indent="0" algn="ctr">
              <a:buNone/>
            </a:pPr>
            <a:r>
              <a:rPr lang="en-US" altLang="ja-JP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『</a:t>
            </a: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クリエイティブ</a:t>
            </a:r>
            <a:r>
              <a:rPr lang="en-US" altLang="ja-JP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』</a:t>
            </a: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な仕事！</a:t>
            </a:r>
            <a:endParaRPr kumimoji="1" lang="ja-JP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62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6228" y="269007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endParaRPr kumimoji="1" lang="ja-JP" altLang="en-US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7321432" y="3652482"/>
            <a:ext cx="3910825" cy="3026782"/>
            <a:chOff x="3612524" y="1146149"/>
            <a:chExt cx="3679064" cy="2759298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2524" y="1146149"/>
              <a:ext cx="3679064" cy="27592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正方形/長方形 4"/>
            <p:cNvSpPr/>
            <p:nvPr/>
          </p:nvSpPr>
          <p:spPr>
            <a:xfrm>
              <a:off x="5271752" y="2995677"/>
              <a:ext cx="729803" cy="1803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016" y="336836"/>
            <a:ext cx="5894482" cy="33156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821b8087f877ec47f7b6f80c57af5f1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" y="1043409"/>
            <a:ext cx="6392989" cy="47947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雲形吹き出し 6"/>
          <p:cNvSpPr/>
          <p:nvPr/>
        </p:nvSpPr>
        <p:spPr>
          <a:xfrm>
            <a:off x="851339" y="412151"/>
            <a:ext cx="6290486" cy="1262516"/>
          </a:xfrm>
          <a:prstGeom prst="cloudCallout">
            <a:avLst>
              <a:gd name="adj1" fmla="val 53062"/>
              <a:gd name="adj2" fmla="val 10287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全員が「かっこうの森」</a:t>
            </a:r>
            <a:endParaRPr kumimoji="1" lang="en-US" altLang="ja-JP" sz="2800" b="1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kumimoji="1" lang="ja-JP" altLang="en-US" sz="28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一員です！！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雲形吹き出し 7"/>
          <p:cNvSpPr/>
          <p:nvPr/>
        </p:nvSpPr>
        <p:spPr>
          <a:xfrm>
            <a:off x="3261225" y="5036176"/>
            <a:ext cx="4513839" cy="1488036"/>
          </a:xfrm>
          <a:prstGeom prst="cloudCallout">
            <a:avLst>
              <a:gd name="adj1" fmla="val 45273"/>
              <a:gd name="adj2" fmla="val -6820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もちろん</a:t>
            </a:r>
            <a:endParaRPr kumimoji="1" lang="en-US" altLang="ja-JP" sz="2400" b="1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新人スタッフにも♡</a:t>
            </a:r>
            <a:endParaRPr kumimoji="1" lang="en-US" altLang="ja-JP" sz="2400" b="1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869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80" y="1014751"/>
            <a:ext cx="6056138" cy="3917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1193" y="70708"/>
            <a:ext cx="10364451" cy="1596177"/>
          </a:xfrm>
        </p:spPr>
        <p:txBody>
          <a:bodyPr>
            <a:normAutofit/>
          </a:bodyPr>
          <a:lstStyle/>
          <a:p>
            <a:pPr algn="l"/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endParaRPr kumimoji="1" lang="ja-JP" altLang="en-US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コンテンツ プレースホルダー 6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270" y="862496"/>
            <a:ext cx="5502730" cy="3861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758" y="5067962"/>
            <a:ext cx="2428710" cy="1821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505" y="4742936"/>
            <a:ext cx="1891333" cy="1418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テキスト ボックス 10"/>
          <p:cNvSpPr txBox="1"/>
          <p:nvPr/>
        </p:nvSpPr>
        <p:spPr>
          <a:xfrm>
            <a:off x="-32714" y="245310"/>
            <a:ext cx="7554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kumimoji="1" lang="ja-JP" altLang="en-US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社員食堂</a:t>
            </a:r>
            <a:r>
              <a:rPr kumimoji="1" lang="en-US" altLang="ja-JP" sz="5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kumimoji="1" lang="ja-JP" altLang="en-US" sz="5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388853" y="4991529"/>
            <a:ext cx="8210678" cy="183130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3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　先に座っている人と同席する</a:t>
            </a:r>
            <a:endParaRPr lang="en-US" altLang="ja-JP" sz="38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↓</a:t>
            </a:r>
            <a:endParaRPr lang="en-US" altLang="ja-JP" sz="44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66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優しい強制力</a:t>
            </a:r>
            <a:r>
              <a:rPr lang="ja-JP" altLang="en-US" sz="6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が大事！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93" y="5687628"/>
            <a:ext cx="663331" cy="94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2738" y="2695933"/>
            <a:ext cx="10858499" cy="27747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ja-JP" altLang="en-US" sz="5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他</a:t>
            </a:r>
            <a:r>
              <a:rPr lang="ja-JP" altLang="en-US" sz="58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部署を理解</a:t>
            </a:r>
            <a:r>
              <a:rPr lang="ja-JP" altLang="en-US" sz="5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する環境</a:t>
            </a:r>
            <a:endParaRPr lang="en-US" altLang="ja-JP" sz="58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lang="ja-JP" altLang="en-US" sz="5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↓</a:t>
            </a:r>
            <a:endParaRPr lang="en-US" altLang="ja-JP" sz="5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kumimoji="1" lang="ja-JP" altLang="en-US" sz="5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円滑なチームには部署や資格の</a:t>
            </a:r>
            <a:endParaRPr kumimoji="1" lang="en-US" altLang="ja-JP" sz="5800" b="1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-1763485" y="514949"/>
            <a:ext cx="11758354" cy="2488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③他の部署や資格を</a:t>
            </a:r>
            <a:endParaRPr lang="en-US" altLang="ja-JP" sz="6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『</a:t>
            </a: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リスペクト</a:t>
            </a:r>
            <a:r>
              <a:rPr lang="en-US" altLang="ja-JP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』</a:t>
            </a: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する！</a:t>
            </a:r>
            <a:endParaRPr lang="ja-JP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932387" y="5470634"/>
            <a:ext cx="5722882" cy="984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58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壁がない</a:t>
            </a:r>
            <a:endParaRPr kumimoji="1" lang="ja-JP" altLang="en-US" sz="5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19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9476" y="2751082"/>
            <a:ext cx="11232250" cy="12261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④</a:t>
            </a:r>
            <a:r>
              <a:rPr lang="en-US" altLang="ja-JP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『</a:t>
            </a: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家族</a:t>
            </a:r>
            <a:r>
              <a:rPr lang="en-US" altLang="ja-JP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』</a:t>
            </a: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もスタッフの一員</a:t>
            </a:r>
            <a:r>
              <a:rPr lang="ja-JP" alt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14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99998" y="769116"/>
            <a:ext cx="8784017" cy="14832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応援してくれる奥さん</a:t>
            </a:r>
            <a:r>
              <a:rPr lang="en-US" altLang="ja-JP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</a:p>
          <a:p>
            <a:pPr marL="0" indent="0">
              <a:buNone/>
            </a:pPr>
            <a:r>
              <a:rPr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子どもの笑顔</a:t>
            </a:r>
            <a:r>
              <a:rPr lang="en-US" altLang="ja-JP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432761" y="4153486"/>
            <a:ext cx="10363826" cy="23498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kumimoji="1"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kumimoji="1"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kumimoji="1"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kumimoji="1"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kumimoji="1"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kumimoji="1"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kumimoji="1"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kumimoji="1"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kumimoji="1"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15000" b="1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お年玉</a:t>
            </a:r>
            <a:r>
              <a:rPr lang="ja-JP" altLang="en-US" sz="48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あげちゃいます！</a:t>
            </a:r>
            <a:endParaRPr lang="en-US" altLang="ja-JP" sz="70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799998" y="2317350"/>
            <a:ext cx="8784017" cy="1483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いつもありがとう！！！</a:t>
            </a:r>
            <a:endParaRPr lang="en-US" altLang="ja-JP" sz="44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というわけで</a:t>
            </a:r>
            <a:r>
              <a:rPr lang="en-US" altLang="ja-JP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44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671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59228" y="950420"/>
            <a:ext cx="8784017" cy="14832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さらに管理者から家族へ</a:t>
            </a:r>
            <a:r>
              <a:rPr lang="en-US" altLang="ja-JP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</a:p>
          <a:p>
            <a:pPr marL="0" indent="0">
              <a:buNone/>
            </a:pPr>
            <a:r>
              <a:rPr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ありがとうの</a:t>
            </a:r>
            <a:endParaRPr lang="en-US" altLang="ja-JP" sz="44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630620" y="2782614"/>
            <a:ext cx="10720551" cy="25303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kumimoji="1"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kumimoji="1"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kumimoji="1"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kumimoji="1"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kumimoji="1"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kumimoji="1"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kumimoji="1"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kumimoji="1"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kumimoji="1"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16400" b="1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お手紙</a:t>
            </a:r>
            <a:r>
              <a:rPr lang="ja-JP" altLang="en-US" sz="52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も同封しています！</a:t>
            </a:r>
            <a:endParaRPr lang="en-US" altLang="ja-JP" sz="52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214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575" y="1081954"/>
            <a:ext cx="6238276" cy="34632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06215" y="16288"/>
            <a:ext cx="10364451" cy="1596177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お年玉＆管理者からの感謝のお手紙</a:t>
            </a:r>
            <a:endParaRPr kumimoji="1" lang="ja-JP" altLang="en-US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 descr="IMG_265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7" t="1411" r="84" b="2081"/>
          <a:stretch/>
        </p:blipFill>
        <p:spPr bwMode="auto">
          <a:xfrm>
            <a:off x="3269318" y="4062481"/>
            <a:ext cx="4685831" cy="27955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47" y="1081954"/>
            <a:ext cx="4945980" cy="27909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 descr="お年玉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744" y="4516305"/>
            <a:ext cx="3893297" cy="218911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雲形吹き出し 1"/>
          <p:cNvSpPr/>
          <p:nvPr/>
        </p:nvSpPr>
        <p:spPr>
          <a:xfrm>
            <a:off x="46073" y="4056022"/>
            <a:ext cx="3481047" cy="1554840"/>
          </a:xfrm>
          <a:prstGeom prst="cloudCallout">
            <a:avLst>
              <a:gd name="adj1" fmla="val 62767"/>
              <a:gd name="adj2" fmla="val 74405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管理者から</a:t>
            </a:r>
            <a:endParaRPr kumimoji="1" lang="en-US" altLang="ja-JP" sz="28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直接手渡し</a:t>
            </a:r>
            <a:endParaRPr kumimoji="1"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137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1746146" y="726239"/>
            <a:ext cx="2554514" cy="178525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1817354" y="4349319"/>
            <a:ext cx="2554514" cy="1785258"/>
          </a:xfrm>
          <a:prstGeom prst="ellipse">
            <a:avLst/>
          </a:prstGeom>
          <a:solidFill>
            <a:srgbClr val="EA42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895771" y="4349319"/>
            <a:ext cx="2554514" cy="178525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 rot="16200000">
            <a:off x="5866790" y="4065998"/>
            <a:ext cx="687690" cy="296387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7983604" y="667889"/>
            <a:ext cx="2554514" cy="1785258"/>
          </a:xfrm>
          <a:prstGeom prst="ellipse">
            <a:avLst/>
          </a:prstGeom>
          <a:solidFill>
            <a:srgbClr val="65E9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088858" y="1269080"/>
            <a:ext cx="1902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法人</a:t>
            </a:r>
            <a:endParaRPr kumimoji="1" lang="en-US" altLang="ja-JP" sz="40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（社長）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962555" y="4922084"/>
            <a:ext cx="240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スタッフ</a:t>
            </a:r>
            <a:endParaRPr kumimoji="1"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309801" y="1279358"/>
            <a:ext cx="1902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家族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876840" y="4941092"/>
            <a:ext cx="2430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管理職</a:t>
            </a:r>
            <a:endParaRPr kumimoji="1"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下矢印 15"/>
          <p:cNvSpPr/>
          <p:nvPr/>
        </p:nvSpPr>
        <p:spPr>
          <a:xfrm rot="5400000">
            <a:off x="5866790" y="3368386"/>
            <a:ext cx="687690" cy="29638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下矢印 16"/>
          <p:cNvSpPr/>
          <p:nvPr/>
        </p:nvSpPr>
        <p:spPr>
          <a:xfrm>
            <a:off x="2143549" y="2720282"/>
            <a:ext cx="687690" cy="1629035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下矢印 23"/>
          <p:cNvSpPr/>
          <p:nvPr/>
        </p:nvSpPr>
        <p:spPr>
          <a:xfrm rot="10800000">
            <a:off x="9539844" y="2665931"/>
            <a:ext cx="687690" cy="1629035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下矢印 24"/>
          <p:cNvSpPr/>
          <p:nvPr/>
        </p:nvSpPr>
        <p:spPr>
          <a:xfrm>
            <a:off x="8387376" y="2733114"/>
            <a:ext cx="687690" cy="162903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下矢印 25"/>
          <p:cNvSpPr/>
          <p:nvPr/>
        </p:nvSpPr>
        <p:spPr>
          <a:xfrm rot="10800000">
            <a:off x="3221993" y="2639939"/>
            <a:ext cx="687690" cy="162903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雲形吹き出し 5"/>
          <p:cNvSpPr/>
          <p:nvPr/>
        </p:nvSpPr>
        <p:spPr>
          <a:xfrm>
            <a:off x="379828" y="2067174"/>
            <a:ext cx="1763721" cy="1428162"/>
          </a:xfrm>
          <a:prstGeom prst="cloudCallout">
            <a:avLst>
              <a:gd name="adj1" fmla="val 60524"/>
              <a:gd name="adj2" fmla="val 5659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サプライズ！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8" name="雲形吹き出し 17"/>
          <p:cNvSpPr/>
          <p:nvPr/>
        </p:nvSpPr>
        <p:spPr>
          <a:xfrm>
            <a:off x="4900159" y="5379590"/>
            <a:ext cx="1763721" cy="1428162"/>
          </a:xfrm>
          <a:prstGeom prst="cloudCallout">
            <a:avLst>
              <a:gd name="adj1" fmla="val 74826"/>
              <a:gd name="adj2" fmla="val -30619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サプライズ！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1" name="雲形吹き出し 20"/>
          <p:cNvSpPr/>
          <p:nvPr/>
        </p:nvSpPr>
        <p:spPr>
          <a:xfrm>
            <a:off x="10211922" y="2788304"/>
            <a:ext cx="1763721" cy="1428162"/>
          </a:xfrm>
          <a:prstGeom prst="cloudCallout">
            <a:avLst>
              <a:gd name="adj1" fmla="val -62309"/>
              <a:gd name="adj2" fmla="val 4378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サプライズ！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2" name="雲形吹き出し 21"/>
          <p:cNvSpPr/>
          <p:nvPr/>
        </p:nvSpPr>
        <p:spPr>
          <a:xfrm>
            <a:off x="6661874" y="2200027"/>
            <a:ext cx="1763721" cy="1428162"/>
          </a:xfrm>
          <a:prstGeom prst="cloudCallout">
            <a:avLst>
              <a:gd name="adj1" fmla="val 74083"/>
              <a:gd name="adj2" fmla="val 4378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笑顔</a:t>
            </a:r>
            <a:r>
              <a:rPr kumimoji="1" lang="en-US" altLang="ja-JP" sz="2400" b="1" dirty="0" smtClean="0">
                <a:solidFill>
                  <a:schemeClr val="tx1"/>
                </a:solidFill>
              </a:rPr>
              <a:t>(^^♪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7" name="雲形吹き出し 26"/>
          <p:cNvSpPr/>
          <p:nvPr/>
        </p:nvSpPr>
        <p:spPr>
          <a:xfrm>
            <a:off x="5217692" y="3284448"/>
            <a:ext cx="1763721" cy="1428162"/>
          </a:xfrm>
          <a:prstGeom prst="cloudCallout">
            <a:avLst>
              <a:gd name="adj1" fmla="val -46357"/>
              <a:gd name="adj2" fmla="val 6447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笑顔</a:t>
            </a:r>
            <a:endParaRPr kumimoji="1" lang="en-US" altLang="ja-JP" sz="24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en-US" altLang="ja-JP" sz="2400" b="1" dirty="0" smtClean="0">
                <a:solidFill>
                  <a:schemeClr val="tx1"/>
                </a:solidFill>
              </a:rPr>
              <a:t>!(^^)!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8" name="雲形吹き出し 27"/>
          <p:cNvSpPr/>
          <p:nvPr/>
        </p:nvSpPr>
        <p:spPr>
          <a:xfrm>
            <a:off x="4018299" y="1989042"/>
            <a:ext cx="1763721" cy="1428162"/>
          </a:xfrm>
          <a:prstGeom prst="cloudCallout">
            <a:avLst>
              <a:gd name="adj1" fmla="val -71880"/>
              <a:gd name="adj2" fmla="val 5659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笑顔</a:t>
            </a:r>
            <a:r>
              <a:rPr kumimoji="1" lang="en-US" altLang="ja-JP" sz="2400" b="1" dirty="0" smtClean="0">
                <a:solidFill>
                  <a:schemeClr val="tx1"/>
                </a:solidFill>
              </a:rPr>
              <a:t>p(^^)q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143" y="2715498"/>
            <a:ext cx="12180155" cy="21315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ja-JP" altLang="en-US" sz="12800" b="1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喜びの</a:t>
            </a:r>
            <a:r>
              <a:rPr lang="ja-JP" altLang="en-US" sz="12800" b="1" dirty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連鎖</a:t>
            </a:r>
            <a:r>
              <a:rPr lang="ja-JP" altLang="en-US" sz="12800" b="1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が！</a:t>
            </a:r>
            <a:endParaRPr lang="en-US" altLang="ja-JP" sz="12800" b="1" dirty="0" smtClean="0">
              <a:ln w="38100">
                <a:solidFill>
                  <a:srgbClr val="FFFF00"/>
                </a:solidFill>
              </a:ln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205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6" grpId="0" animBg="1"/>
      <p:bldP spid="18" grpId="0" animBg="1"/>
      <p:bldP spid="21" grpId="0" animBg="1"/>
      <p:bldP spid="22" grpId="0" animBg="1"/>
      <p:bldP spid="27" grpId="0" animBg="1"/>
      <p:bldP spid="28" grpId="0" animBg="1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3"/>
          <p:cNvSpPr>
            <a:spLocks noGrp="1"/>
          </p:cNvSpPr>
          <p:nvPr>
            <p:ph type="title"/>
          </p:nvPr>
        </p:nvSpPr>
        <p:spPr>
          <a:xfrm>
            <a:off x="1337144" y="1771631"/>
            <a:ext cx="6607486" cy="88817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スタッフの子どもが</a:t>
            </a:r>
            <a:endParaRPr kumimoji="1" lang="ja-JP" altLang="en-US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57352" y="2893312"/>
            <a:ext cx="10363826" cy="21894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ja-JP" sz="15000" b="1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endParaRPr kumimoji="1" lang="en-US" altLang="ja-JP" sz="47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6354575" y="4872147"/>
            <a:ext cx="5595687" cy="888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できるんです！！！</a:t>
            </a:r>
            <a:endParaRPr lang="ja-JP" altLang="en-US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3"/>
          <p:cNvSpPr txBox="1">
            <a:spLocks/>
          </p:cNvSpPr>
          <p:nvPr/>
        </p:nvSpPr>
        <p:spPr>
          <a:xfrm>
            <a:off x="0" y="362857"/>
            <a:ext cx="10364451" cy="1175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子どもアルバイト制度</a:t>
            </a:r>
            <a:r>
              <a:rPr lang="en-US" altLang="ja-JP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lang="ja-JP" altLang="en-US" sz="5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837774" y="2893312"/>
            <a:ext cx="8402982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900" b="1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アルバイト</a:t>
            </a:r>
            <a:endParaRPr kumimoji="1" lang="ja-JP" altLang="en-US" sz="12900" b="1" dirty="0">
              <a:ln w="38100">
                <a:solidFill>
                  <a:srgbClr val="FFFF00"/>
                </a:solidFill>
              </a:ln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711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コンテンツ プレースホルダー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45" y="0"/>
            <a:ext cx="5166172" cy="3874630"/>
          </a:xfrm>
          <a:prstGeom prst="ellipse">
            <a:avLst/>
          </a:prstGeom>
        </p:spPr>
      </p:pic>
      <p:pic>
        <p:nvPicPr>
          <p:cNvPr id="6" name="図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130" y="0"/>
            <a:ext cx="5122940" cy="38422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 descr="thumbnai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348" y="3259400"/>
            <a:ext cx="3677551" cy="274726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IMGP50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74" y="3571754"/>
            <a:ext cx="4165636" cy="312422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9" y="3489542"/>
            <a:ext cx="4165634" cy="312422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98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98508" y="116379"/>
            <a:ext cx="9812908" cy="1445007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sz="4400" dirty="0" smtClean="0"/>
              <a:t/>
            </a:r>
            <a:br>
              <a:rPr kumimoji="1" lang="en-US" altLang="ja-JP" sz="4400" dirty="0" smtClean="0"/>
            </a:br>
            <a:r>
              <a:rPr kumimoji="1" lang="en-US" altLang="ja-JP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アイデアシート</a:t>
            </a:r>
            <a:r>
              <a:rPr lang="en-US" altLang="ja-JP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br>
              <a:rPr lang="en-US" altLang="ja-JP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endParaRPr kumimoji="1" lang="ja-JP" altLang="en-US" sz="5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図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99" y="1368053"/>
            <a:ext cx="4009586" cy="524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093" y="1368053"/>
            <a:ext cx="3762550" cy="524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雲形吹き出し 5"/>
          <p:cNvSpPr/>
          <p:nvPr/>
        </p:nvSpPr>
        <p:spPr>
          <a:xfrm>
            <a:off x="8018288" y="4686554"/>
            <a:ext cx="3888422" cy="1454681"/>
          </a:xfrm>
          <a:prstGeom prst="cloudCallout">
            <a:avLst>
              <a:gd name="adj1" fmla="val -54395"/>
              <a:gd name="adj2" fmla="val -5829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■法人の利益</a:t>
            </a:r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r>
              <a:rPr kumimoji="1" lang="ja-JP" altLang="en-US" sz="2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なるアイデア</a:t>
            </a:r>
            <a:endParaRPr kumimoji="1" lang="en-US" altLang="ja-JP" sz="24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雲形吹き出し 6"/>
          <p:cNvSpPr/>
          <p:nvPr/>
        </p:nvSpPr>
        <p:spPr>
          <a:xfrm>
            <a:off x="7108450" y="121609"/>
            <a:ext cx="4964415" cy="1668288"/>
          </a:xfrm>
          <a:prstGeom prst="cloudCallout">
            <a:avLst>
              <a:gd name="adj1" fmla="val -26676"/>
              <a:gd name="adj2" fmla="val 7305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■利用者様の生活環境</a:t>
            </a:r>
            <a:r>
              <a:rPr kumimoji="1" lang="ja-JP" altLang="en-US" sz="2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の変化</a:t>
            </a:r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・向上</a:t>
            </a:r>
            <a:endParaRPr kumimoji="1" lang="en-US" altLang="ja-JP" sz="24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雲形吹き出し 7"/>
          <p:cNvSpPr/>
          <p:nvPr/>
        </p:nvSpPr>
        <p:spPr>
          <a:xfrm>
            <a:off x="7909608" y="2478021"/>
            <a:ext cx="4163257" cy="1360137"/>
          </a:xfrm>
          <a:prstGeom prst="cloudCallout">
            <a:avLst>
              <a:gd name="adj1" fmla="val -52335"/>
              <a:gd name="adj2" fmla="val 538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■働く環境の改善</a:t>
            </a:r>
            <a:endParaRPr lang="en-US" altLang="ja-JP" sz="24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" t="-10" r="41" b="10"/>
          <a:stretch/>
        </p:blipFill>
        <p:spPr>
          <a:xfrm>
            <a:off x="202543" y="1157370"/>
            <a:ext cx="7618475" cy="5700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315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67443" y="2774731"/>
            <a:ext cx="10680163" cy="331582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ja-JP" altLang="en-US" sz="58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家族のサポート</a:t>
            </a:r>
            <a:r>
              <a:rPr lang="ja-JP" altLang="en-US" sz="5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があってこそ</a:t>
            </a:r>
            <a:endParaRPr lang="en-US" altLang="ja-JP" sz="5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lang="ja-JP" altLang="en-US" sz="5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元気に働ける！</a:t>
            </a:r>
            <a:endParaRPr lang="en-US" altLang="ja-JP" sz="58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lang="ja-JP" altLang="en-US" sz="5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↓</a:t>
            </a:r>
            <a:endParaRPr lang="en-US" altLang="ja-JP" sz="58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lang="ja-JP" altLang="en-US" sz="5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組織は</a:t>
            </a:r>
            <a:r>
              <a:rPr lang="ja-JP" altLang="en-US" sz="58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家族にも感謝</a:t>
            </a:r>
            <a:r>
              <a:rPr lang="ja-JP" altLang="en-US" sz="5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を！</a:t>
            </a:r>
            <a:endParaRPr lang="en-US" altLang="ja-JP" sz="58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215356" y="1277568"/>
            <a:ext cx="11232250" cy="1226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④</a:t>
            </a:r>
            <a:r>
              <a:rPr lang="en-US" altLang="ja-JP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『</a:t>
            </a: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家族</a:t>
            </a:r>
            <a:r>
              <a:rPr lang="en-US" altLang="ja-JP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』</a:t>
            </a: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もスタッフの一員！</a:t>
            </a:r>
            <a:endParaRPr lang="ja-JP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11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141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05147" y="1098798"/>
            <a:ext cx="4543504" cy="983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仕事には</a:t>
            </a:r>
            <a:endParaRPr lang="en-US" altLang="ja-JP" sz="54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800100" y="2385407"/>
            <a:ext cx="11029950" cy="2207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115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アメとムチと夢</a:t>
            </a:r>
            <a:endParaRPr kumimoji="1" lang="en-US" altLang="ja-JP" sz="11500" b="1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8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（やさしさ）（きびしさ）　（希望）</a:t>
            </a:r>
            <a:endParaRPr kumimoji="1" lang="en-US" altLang="ja-JP" sz="4800" b="1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4719990" y="5100801"/>
            <a:ext cx="2513818" cy="8106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が必要</a:t>
            </a:r>
            <a:endParaRPr lang="en-US" altLang="ja-JP" sz="58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632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62397" y="184640"/>
            <a:ext cx="3114753" cy="18727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58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お金の</a:t>
            </a:r>
            <a:endParaRPr lang="en-US" altLang="ja-JP" sz="54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807164" y="2696975"/>
            <a:ext cx="10625218" cy="1467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115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使い方と使い道</a:t>
            </a:r>
            <a:endParaRPr kumimoji="1" lang="en-US" altLang="ja-JP" sz="11500" b="1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3974005" y="3990887"/>
            <a:ext cx="7886701" cy="1872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ja-JP" sz="58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を考え抜く</a:t>
            </a:r>
            <a:endParaRPr lang="en-US" altLang="ja-JP" sz="54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500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34736" y="1098798"/>
            <a:ext cx="8560676" cy="983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変わらなきゃならないのは</a:t>
            </a:r>
            <a:endParaRPr lang="en-US" altLang="ja-JP" sz="54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26679" y="2385407"/>
            <a:ext cx="11029950" cy="2207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15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管理職</a:t>
            </a:r>
            <a:endParaRPr kumimoji="1" lang="en-US" altLang="ja-JP" sz="11500" b="1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3603202" y="4895849"/>
            <a:ext cx="5076903" cy="8106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54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のほう</a:t>
            </a:r>
            <a:endParaRPr lang="en-US" altLang="ja-JP" sz="58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543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91" y="-1328243"/>
            <a:ext cx="12659711" cy="9494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角丸四角形吹き出し 4"/>
          <p:cNvSpPr/>
          <p:nvPr/>
        </p:nvSpPr>
        <p:spPr>
          <a:xfrm>
            <a:off x="-70946" y="2549088"/>
            <a:ext cx="12517820" cy="1740120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 smtClean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管理職の合言葉</a:t>
            </a:r>
            <a:endParaRPr kumimoji="1" lang="en-US" altLang="ja-JP" sz="5400" b="1" dirty="0" smtClean="0"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sz="1600" b="1" dirty="0" smtClean="0"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4800" b="1" dirty="0" smtClean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「部下を死ぬまで</a:t>
            </a:r>
            <a:r>
              <a:rPr kumimoji="1" lang="ja-JP" altLang="en-US" sz="4800" b="1" u="sng" dirty="0" smtClean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？</a:t>
            </a:r>
            <a:r>
              <a:rPr kumimoji="1" lang="ja-JP" altLang="en-US" sz="4800" b="1" dirty="0" smtClean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endParaRPr kumimoji="1" lang="ja-JP" altLang="en-US" sz="4800" b="1" dirty="0"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50426" y="2833467"/>
            <a:ext cx="10121463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900" b="1" dirty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愛</a:t>
            </a:r>
            <a:r>
              <a:rPr kumimoji="1" lang="ja-JP" altLang="en-US" sz="12900" b="1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せますか？</a:t>
            </a:r>
            <a:endParaRPr kumimoji="1" lang="ja-JP" altLang="en-US" sz="12900" b="1" dirty="0">
              <a:ln w="38100">
                <a:solidFill>
                  <a:srgbClr val="FFFF00"/>
                </a:solidFill>
              </a:ln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999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373" y="4787401"/>
            <a:ext cx="3150075" cy="189235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441" y="1306819"/>
            <a:ext cx="4337832" cy="332675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397" y="4787401"/>
            <a:ext cx="2643295" cy="189235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65" y="1300634"/>
            <a:ext cx="5283959" cy="396297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-30647" y="68082"/>
            <a:ext cx="8279492" cy="1525082"/>
          </a:xfrm>
        </p:spPr>
        <p:txBody>
          <a:bodyPr>
            <a:normAutofit/>
          </a:bodyPr>
          <a:lstStyle/>
          <a:p>
            <a:pPr algn="l"/>
            <a:r>
              <a:rPr lang="en-US" altLang="ja-JP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アイデアコンテスト</a:t>
            </a:r>
            <a:r>
              <a:rPr lang="en-US" altLang="ja-JP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kumimoji="1" lang="ja-JP" altLang="en-US" sz="5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06" y="5861217"/>
            <a:ext cx="663331" cy="947615"/>
          </a:xfrm>
          <a:prstGeom prst="rect">
            <a:avLst/>
          </a:prstGeom>
        </p:spPr>
      </p:pic>
      <p:sp>
        <p:nvSpPr>
          <p:cNvPr id="2" name="雲形吹き出し 1"/>
          <p:cNvSpPr/>
          <p:nvPr/>
        </p:nvSpPr>
        <p:spPr>
          <a:xfrm>
            <a:off x="1889757" y="4971073"/>
            <a:ext cx="4438684" cy="1537453"/>
          </a:xfrm>
          <a:prstGeom prst="cloudCallout">
            <a:avLst>
              <a:gd name="adj1" fmla="val -60273"/>
              <a:gd name="adj2" fmla="val 46213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毎年同じ日に行う事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が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ポイント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です！</a:t>
            </a:r>
          </a:p>
        </p:txBody>
      </p:sp>
    </p:spTree>
    <p:extLst>
      <p:ext uri="{BB962C8B-B14F-4D97-AF65-F5344CB8AC3E}">
        <p14:creationId xmlns:p14="http://schemas.microsoft.com/office/powerpoint/2010/main" val="60997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537" y="543154"/>
            <a:ext cx="7071684" cy="52904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8311" y="103775"/>
            <a:ext cx="10515600" cy="1325563"/>
          </a:xfrm>
        </p:spPr>
        <p:txBody>
          <a:bodyPr/>
          <a:lstStyle/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今年の副賞は・・・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727532" y="5976603"/>
            <a:ext cx="7105786" cy="8813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44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部署</a:t>
            </a:r>
            <a:r>
              <a:rPr lang="ja-JP" altLang="en-US" sz="4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も</a:t>
            </a:r>
            <a:r>
              <a:rPr lang="ja-JP" altLang="en-US" sz="44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世代</a:t>
            </a:r>
            <a:r>
              <a:rPr lang="ja-JP" altLang="en-US" sz="4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も</a:t>
            </a:r>
            <a:r>
              <a:rPr lang="ja-JP" altLang="en-US" sz="44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性別</a:t>
            </a:r>
            <a:r>
              <a:rPr lang="ja-JP" altLang="en-US" sz="4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も超えて</a:t>
            </a:r>
            <a:endParaRPr lang="en-US" altLang="ja-JP" sz="4400" b="1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301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63331" y="4995021"/>
            <a:ext cx="11436439" cy="22760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社長いわく</a:t>
            </a:r>
            <a:endParaRPr kumimoji="1" lang="en-US" altLang="ja-JP" sz="36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「怒ることはすぐできるけど、</a:t>
            </a:r>
            <a:r>
              <a:rPr lang="ja-JP" altLang="en-US" sz="36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褒める</a:t>
            </a: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ことは日頃からスタッフを観ていないとできない」</a:t>
            </a:r>
            <a:endParaRPr kumimoji="1"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331" y="2708292"/>
            <a:ext cx="2471099" cy="2010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" y="5796085"/>
            <a:ext cx="663331" cy="94761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5" t="50181"/>
          <a:stretch/>
        </p:blipFill>
        <p:spPr bwMode="auto">
          <a:xfrm>
            <a:off x="4950336" y="1478540"/>
            <a:ext cx="4367538" cy="3240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187281" y="320978"/>
            <a:ext cx="10515600" cy="13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過去の採用アイデア</a:t>
            </a:r>
            <a:r>
              <a:rPr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社長からのお祝いメッセージ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59" b="50408"/>
          <a:stretch/>
        </p:blipFill>
        <p:spPr bwMode="auto">
          <a:xfrm>
            <a:off x="135374" y="1509345"/>
            <a:ext cx="4763055" cy="3209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43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75987" y="2921833"/>
            <a:ext cx="10423384" cy="31034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ja-JP" altLang="en-US" sz="5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考える事で</a:t>
            </a:r>
            <a:r>
              <a:rPr kumimoji="1" lang="ja-JP" altLang="en-US" sz="58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仕事が楽しく</a:t>
            </a:r>
            <a:r>
              <a:rPr kumimoji="1" lang="ja-JP" altLang="en-US" sz="5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なる</a:t>
            </a:r>
            <a:endParaRPr kumimoji="1" lang="en-US" altLang="ja-JP" sz="5800" b="1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kumimoji="1" lang="ja-JP" altLang="en-US" sz="58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↓</a:t>
            </a:r>
            <a:endParaRPr kumimoji="1" lang="en-US" altLang="ja-JP" sz="58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lang="ja-JP" altLang="en-US" sz="5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チーム</a:t>
            </a:r>
            <a:r>
              <a:rPr lang="ja-JP" altLang="en-US" sz="5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が仲良くなる</a:t>
            </a:r>
            <a:endParaRPr lang="en-US" altLang="ja-JP" sz="5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endParaRPr kumimoji="1" lang="en-US" altLang="ja-JP" sz="40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258379" y="554191"/>
            <a:ext cx="11658600" cy="2367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①介護って</a:t>
            </a:r>
            <a:endParaRPr lang="en-US" altLang="ja-JP" sz="6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『</a:t>
            </a: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クリエイティブ</a:t>
            </a:r>
            <a:r>
              <a:rPr lang="en-US" altLang="ja-JP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』</a:t>
            </a: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な仕事！</a:t>
            </a:r>
            <a:endParaRPr lang="ja-JP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6841" y="2680138"/>
            <a:ext cx="11164255" cy="14862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②心も体も</a:t>
            </a:r>
            <a:r>
              <a:rPr lang="en-US" altLang="ja-JP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『</a:t>
            </a: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リフレッシュ</a:t>
            </a:r>
            <a:r>
              <a:rPr lang="en-US" altLang="ja-JP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』</a:t>
            </a:r>
            <a:r>
              <a:rPr lang="ja-JP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58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95394" y="1739425"/>
            <a:ext cx="11371420" cy="38122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40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「年</a:t>
            </a:r>
            <a:r>
              <a:rPr kumimoji="1" lang="en-US" altLang="ja-JP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回の長期休暇を導入しよう！」</a:t>
            </a:r>
            <a:endParaRPr kumimoji="1" lang="en-US" altLang="ja-JP" sz="44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44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最初は</a:t>
            </a:r>
            <a:r>
              <a:rPr kumimoji="1" lang="ja-JP" altLang="en-US" sz="54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管理</a:t>
            </a:r>
            <a:r>
              <a:rPr lang="ja-JP" altLang="en-US" sz="5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職</a:t>
            </a:r>
            <a:r>
              <a:rPr kumimoji="1" lang="ja-JP" altLang="en-US" sz="54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全員</a:t>
            </a:r>
            <a:r>
              <a:rPr kumimoji="1" lang="ja-JP" altLang="en-US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が反対した・・・</a:t>
            </a:r>
            <a:endParaRPr lang="en-US" altLang="ja-JP" sz="5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34896" y="816095"/>
            <a:ext cx="9632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kumimoji="1" lang="ja-JP" altLang="en-US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長期休暇制度</a:t>
            </a:r>
            <a:r>
              <a:rPr kumimoji="1" lang="en-US" altLang="ja-JP" sz="5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kumimoji="1" lang="ja-JP" altLang="en-US" sz="5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6" y="4435370"/>
            <a:ext cx="663331" cy="94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0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テーマ">
  <a:themeElements>
    <a:clrScheme name="緑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686</Words>
  <Application>Microsoft Office PowerPoint</Application>
  <PresentationFormat>ワイド画面</PresentationFormat>
  <Paragraphs>181</Paragraphs>
  <Slides>35</Slides>
  <Notes>24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7</vt:i4>
      </vt:variant>
      <vt:variant>
        <vt:lpstr>スライド タイトル</vt:lpstr>
      </vt:variant>
      <vt:variant>
        <vt:i4>35</vt:i4>
      </vt:variant>
    </vt:vector>
  </HeadingPairs>
  <TitlesOfParts>
    <vt:vector size="48" baseType="lpstr">
      <vt:lpstr>ＭＳ Ｐゴシック</vt:lpstr>
      <vt:lpstr>メイリオ</vt:lpstr>
      <vt:lpstr>Arial</vt:lpstr>
      <vt:lpstr>Calibri</vt:lpstr>
      <vt:lpstr>Calibri Light</vt:lpstr>
      <vt:lpstr>Wingdings 2</vt:lpstr>
      <vt:lpstr>HDOfficeLightV0</vt:lpstr>
      <vt:lpstr>1_HDOfficeLightV0</vt:lpstr>
      <vt:lpstr>2_HDOfficeLightV0</vt:lpstr>
      <vt:lpstr>3_HDOfficeLightV0</vt:lpstr>
      <vt:lpstr>4_HDOfficeLightV0</vt:lpstr>
      <vt:lpstr>5_HDOfficeLightV0</vt:lpstr>
      <vt:lpstr>Office テーマ</vt:lpstr>
      <vt:lpstr>働きやすい職場環境づくり</vt:lpstr>
      <vt:lpstr>PowerPoint プレゼンテーション</vt:lpstr>
      <vt:lpstr> 【アイデアシート】 </vt:lpstr>
      <vt:lpstr>【アイデアコンテスト】</vt:lpstr>
      <vt:lpstr>今年の副賞は・・・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【スタッフ名鑑】</vt:lpstr>
      <vt:lpstr>【懇親会】</vt:lpstr>
      <vt:lpstr>管理職はもちろん介護士も看護師も 事務員もリハビリ職も、そして・・・</vt:lpstr>
      <vt:lpstr> </vt:lpstr>
      <vt:lpstr>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お年玉＆管理者からの感謝のお手紙</vt:lpstr>
      <vt:lpstr>PowerPoint プレゼンテーション</vt:lpstr>
      <vt:lpstr>スタッフの子どもが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働きやすい職場環境づくり</dc:title>
  <dc:creator/>
  <cp:lastModifiedBy/>
  <cp:revision>1</cp:revision>
  <dcterms:modified xsi:type="dcterms:W3CDTF">2018-04-23T05:37:44Z</dcterms:modified>
</cp:coreProperties>
</file>